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3"/>
    <p:sldMasterId id="2147483680" r:id="rId4"/>
    <p:sldMasterId id="2147483696" r:id="rId5"/>
    <p:sldMasterId id="2147483712" r:id="rId6"/>
  </p:sldMasterIdLst>
  <p:notesMasterIdLst>
    <p:notesMasterId r:id="rId11"/>
  </p:notesMasterIdLst>
  <p:handoutMasterIdLst>
    <p:handoutMasterId r:id="rId49"/>
  </p:handoutMasterIdLst>
  <p:sldIdLst>
    <p:sldId id="287" r:id="rId7"/>
    <p:sldId id="288" r:id="rId8"/>
    <p:sldId id="289" r:id="rId9"/>
    <p:sldId id="301" r:id="rId10"/>
    <p:sldId id="342" r:id="rId12"/>
    <p:sldId id="303" r:id="rId13"/>
    <p:sldId id="295" r:id="rId14"/>
    <p:sldId id="304" r:id="rId15"/>
    <p:sldId id="334" r:id="rId16"/>
    <p:sldId id="305" r:id="rId17"/>
    <p:sldId id="306" r:id="rId18"/>
    <p:sldId id="309" r:id="rId19"/>
    <p:sldId id="307" r:id="rId20"/>
    <p:sldId id="308" r:id="rId21"/>
    <p:sldId id="314" r:id="rId22"/>
    <p:sldId id="315" r:id="rId23"/>
    <p:sldId id="350" r:id="rId24"/>
    <p:sldId id="351" r:id="rId25"/>
    <p:sldId id="343" r:id="rId26"/>
    <p:sldId id="347" r:id="rId27"/>
    <p:sldId id="319" r:id="rId28"/>
    <p:sldId id="310" r:id="rId29"/>
    <p:sldId id="311" r:id="rId30"/>
    <p:sldId id="312" r:id="rId31"/>
    <p:sldId id="316" r:id="rId32"/>
    <p:sldId id="317" r:id="rId33"/>
    <p:sldId id="320" r:id="rId34"/>
    <p:sldId id="321" r:id="rId35"/>
    <p:sldId id="323" r:id="rId36"/>
    <p:sldId id="322" r:id="rId37"/>
    <p:sldId id="324" r:id="rId38"/>
    <p:sldId id="325" r:id="rId39"/>
    <p:sldId id="326" r:id="rId40"/>
    <p:sldId id="313" r:id="rId41"/>
    <p:sldId id="327" r:id="rId42"/>
    <p:sldId id="328" r:id="rId43"/>
    <p:sldId id="329" r:id="rId44"/>
    <p:sldId id="330" r:id="rId45"/>
    <p:sldId id="331" r:id="rId46"/>
    <p:sldId id="341" r:id="rId47"/>
    <p:sldId id="274" r:id="rId48"/>
  </p:sldIdLst>
  <p:sldSz cx="12192000" cy="6858000"/>
  <p:notesSz cx="6858000" cy="9144000"/>
  <p:embeddedFontLst>
    <p:embeddedFont>
      <p:font typeface="微软雅黑"/>
      <p:regular r:id="rId53"/>
    </p:embeddedFont>
    <p:embeddedFont>
      <p:font typeface="微软雅黑" pitchFamily="34" charset="-120"/>
      <p:regular r:id="rId54"/>
    </p:embeddedFont>
    <p:embeddedFont>
      <p:font typeface="Segoe UI Light" pitchFamily="34" charset="0"/>
      <p:regular r:id="rId55"/>
    </p:embeddedFont>
    <p:embeddedFont>
      <p:font typeface="微软雅黑" charset="-122"/>
      <p:regular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" userDrawn="1">
          <p15:clr>
            <a:srgbClr val="A4A3A4"/>
          </p15:clr>
        </p15:guide>
        <p15:guide id="2" orient="horz" pos="3919" userDrawn="1">
          <p15:clr>
            <a:srgbClr val="A4A3A4"/>
          </p15:clr>
        </p15:guide>
        <p15:guide id="3" pos="499" userDrawn="1">
          <p15:clr>
            <a:srgbClr val="A4A3A4"/>
          </p15:clr>
        </p15:guide>
        <p15:guide id="4" pos="7190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AF0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292" y="44"/>
      </p:cViewPr>
      <p:guideLst>
        <p:guide orient="horz" pos="368"/>
        <p:guide orient="horz" pos="3919"/>
        <p:guide pos="499"/>
        <p:guide pos="7190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7" Type="http://schemas.openxmlformats.org/officeDocument/2006/relationships/tags" Target="tags/tag83.xml"/><Relationship Id="rId56" Type="http://schemas.openxmlformats.org/officeDocument/2006/relationships/font" Target="fonts/font4.fntdata"/><Relationship Id="rId55" Type="http://schemas.openxmlformats.org/officeDocument/2006/relationships/font" Target="fonts/font3.fntdata"/><Relationship Id="rId54" Type="http://schemas.openxmlformats.org/officeDocument/2006/relationships/font" Target="fonts/font2.fntdata"/><Relationship Id="rId53" Type="http://schemas.openxmlformats.org/officeDocument/2006/relationships/font" Target="fonts/font1.fntdata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49" Type="http://schemas.openxmlformats.org/officeDocument/2006/relationships/handoutMaster" Target="handoutMasters/handoutMaster1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Bold" panose="020B0800000000000000" pitchFamily="34" charset="-122"/>
                <a:ea typeface="思源黑体 CN Bold" panose="020B0800000000000000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Rot="1"/>
          </p:cNvSpPr>
          <p:nvPr>
            <p:ph type="body" idx="1"/>
          </p:nvPr>
        </p:nvSpPr>
        <p:spPr/>
        <p:txBody>
          <a:bodyPr wrap="square" lIns="91440" tIns="45720" rIns="91440" bIns="45720" anchor="ctr" anchorCtr="0"/>
          <a:lstStyle/>
          <a:p>
            <a:pPr lvl="0" eaLnBrk="1" hangingPunct="1"/>
            <a:endParaRPr lang="zh-CN" altLang="en-US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9600" y="3938588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9600" y="3938588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9600" y="3938588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9600" y="3938588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9600" y="3938588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 CN Bold" panose="020B0800000000000000" pitchFamily="34" charset="-122"/>
              </a:defRPr>
            </a:lvl1pPr>
          </a:lstStyle>
          <a:p>
            <a:fld id="{9A0DB2DC-4C9A-4742-B13C-FB6460FD350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4.svg"/><Relationship Id="rId16" Type="http://schemas.openxmlformats.org/officeDocument/2006/relationships/image" Target="../media/image3.png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8" Type="http://schemas.openxmlformats.org/officeDocument/2006/relationships/theme" Target="../theme/theme3.xml"/><Relationship Id="rId17" Type="http://schemas.openxmlformats.org/officeDocument/2006/relationships/image" Target="../media/image5.svg"/><Relationship Id="rId16" Type="http://schemas.openxmlformats.org/officeDocument/2006/relationships/image" Target="../media/image3.png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17" Type="http://schemas.openxmlformats.org/officeDocument/2006/relationships/image" Target="../media/image4.svg"/><Relationship Id="rId16" Type="http://schemas.openxmlformats.org/officeDocument/2006/relationships/image" Target="../media/image3.png"/><Relationship Id="rId15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8" Type="http://schemas.openxmlformats.org/officeDocument/2006/relationships/theme" Target="../theme/theme5.xml"/><Relationship Id="rId17" Type="http://schemas.openxmlformats.org/officeDocument/2006/relationships/image" Target="../media/image5.svg"/><Relationship Id="rId16" Type="http://schemas.openxmlformats.org/officeDocument/2006/relationships/image" Target="../media/image3.png"/><Relationship Id="rId15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6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3" Type="http://schemas.openxmlformats.org/officeDocument/2006/relationships/notesSlide" Target="../notesSlides/notesSlide20.xml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47.png"/><Relationship Id="rId20" Type="http://schemas.openxmlformats.org/officeDocument/2006/relationships/image" Target="../media/image46.png"/><Relationship Id="rId2" Type="http://schemas.openxmlformats.org/officeDocument/2006/relationships/tags" Target="../tags/tag1.xml"/><Relationship Id="rId19" Type="http://schemas.openxmlformats.org/officeDocument/2006/relationships/image" Target="../media/image45.png"/><Relationship Id="rId18" Type="http://schemas.openxmlformats.org/officeDocument/2006/relationships/image" Target="../media/image44.png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3" Type="http://schemas.openxmlformats.org/officeDocument/2006/relationships/notesSlide" Target="../notesSlides/notesSlide2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tags" Target="../tags/tag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4" Type="http://schemas.openxmlformats.org/officeDocument/2006/relationships/notesSlide" Target="../notesSlides/notesSlide29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79.png"/><Relationship Id="rId11" Type="http://schemas.openxmlformats.org/officeDocument/2006/relationships/image" Target="../media/image78.png"/><Relationship Id="rId10" Type="http://schemas.openxmlformats.org/officeDocument/2006/relationships/tags" Target="../tags/tag33.xml"/><Relationship Id="rId1" Type="http://schemas.openxmlformats.org/officeDocument/2006/relationships/tags" Target="../tags/tag24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5" Type="http://schemas.openxmlformats.org/officeDocument/2006/relationships/notesSlide" Target="../notesSlides/notesSlide30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81.png"/><Relationship Id="rId12" Type="http://schemas.openxmlformats.org/officeDocument/2006/relationships/image" Target="../media/image80.png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tags" Target="../tags/tag34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84.png"/><Relationship Id="rId7" Type="http://schemas.openxmlformats.org/officeDocument/2006/relationships/image" Target="../media/image83.png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3" Type="http://schemas.openxmlformats.org/officeDocument/2006/relationships/notesSlide" Target="../notesSlides/notesSlide3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png"/><Relationship Id="rId8" Type="http://schemas.openxmlformats.org/officeDocument/2006/relationships/tags" Target="../tags/tag57.xml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3" Type="http://schemas.openxmlformats.org/officeDocument/2006/relationships/notesSlide" Target="../notesSlides/notesSlide3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8.xml"/><Relationship Id="rId10" Type="http://schemas.openxmlformats.org/officeDocument/2006/relationships/image" Target="../media/image89.png"/><Relationship Id="rId1" Type="http://schemas.openxmlformats.org/officeDocument/2006/relationships/tags" Target="../tags/tag52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png"/><Relationship Id="rId8" Type="http://schemas.openxmlformats.org/officeDocument/2006/relationships/tags" Target="../tags/tag64.xml"/><Relationship Id="rId7" Type="http://schemas.openxmlformats.org/officeDocument/2006/relationships/image" Target="../media/image91.png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2" Type="http://schemas.openxmlformats.org/officeDocument/2006/relationships/notesSlide" Target="../notesSlides/notesSlide33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65.xml"/><Relationship Id="rId1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image" Target="../media/image94.png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3" Type="http://schemas.openxmlformats.org/officeDocument/2006/relationships/notesSlide" Target="../notesSlides/notesSlide34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82.xml"/><Relationship Id="rId20" Type="http://schemas.openxmlformats.org/officeDocument/2006/relationships/tags" Target="../tags/tag81.xml"/><Relationship Id="rId2" Type="http://schemas.openxmlformats.org/officeDocument/2006/relationships/tags" Target="../tags/tag66.xml"/><Relationship Id="rId19" Type="http://schemas.openxmlformats.org/officeDocument/2006/relationships/image" Target="../media/image96.png"/><Relationship Id="rId18" Type="http://schemas.openxmlformats.org/officeDocument/2006/relationships/image" Target="../media/image95.png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397303" y="4436428"/>
            <a:ext cx="7397394" cy="431514"/>
            <a:chOff x="2397303" y="4436428"/>
            <a:chExt cx="7397394" cy="431514"/>
          </a:xfrm>
        </p:grpSpPr>
        <p:grpSp>
          <p:nvGrpSpPr>
            <p:cNvPr id="45" name="组合 44"/>
            <p:cNvGrpSpPr/>
            <p:nvPr/>
          </p:nvGrpSpPr>
          <p:grpSpPr>
            <a:xfrm>
              <a:off x="2397303" y="4436428"/>
              <a:ext cx="3294583" cy="431514"/>
              <a:chOff x="2219217" y="4385058"/>
              <a:chExt cx="3294583" cy="431514"/>
            </a:xfrm>
          </p:grpSpPr>
          <p:sp>
            <p:nvSpPr>
              <p:cNvPr id="32" name="矩形: 圆角 31"/>
              <p:cNvSpPr/>
              <p:nvPr/>
            </p:nvSpPr>
            <p:spPr>
              <a:xfrm>
                <a:off x="2219217" y="4385058"/>
                <a:ext cx="3294583" cy="43151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: 圆角 32"/>
              <p:cNvSpPr/>
              <p:nvPr/>
            </p:nvSpPr>
            <p:spPr>
              <a:xfrm>
                <a:off x="2219218" y="4385058"/>
                <a:ext cx="1099335" cy="43151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2437878" y="4416418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汇报</a:t>
                </a:r>
                <a:endParaRPr lang="zh-CN" altLang="en-US" sz="20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6500114" y="4436428"/>
              <a:ext cx="3294583" cy="431514"/>
              <a:chOff x="6322028" y="4385058"/>
              <a:chExt cx="3294583" cy="431514"/>
            </a:xfrm>
          </p:grpSpPr>
          <p:sp>
            <p:nvSpPr>
              <p:cNvPr id="42" name="矩形: 圆角 41"/>
              <p:cNvSpPr/>
              <p:nvPr/>
            </p:nvSpPr>
            <p:spPr>
              <a:xfrm>
                <a:off x="6322028" y="4385058"/>
                <a:ext cx="3294583" cy="43151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: 圆角 42"/>
              <p:cNvSpPr/>
              <p:nvPr/>
            </p:nvSpPr>
            <p:spPr>
              <a:xfrm>
                <a:off x="6322029" y="4385058"/>
                <a:ext cx="1099335" cy="43151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6540689" y="4416418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时间</a:t>
                </a:r>
                <a:endParaRPr lang="zh-CN" altLang="en-US" sz="20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978259" y="1756050"/>
            <a:ext cx="10418237" cy="1191063"/>
            <a:chOff x="978259" y="2189684"/>
            <a:chExt cx="10418237" cy="1191063"/>
          </a:xfrm>
        </p:grpSpPr>
        <p:sp>
          <p:nvSpPr>
            <p:cNvPr id="14" name="文本框 13"/>
            <p:cNvSpPr txBox="1"/>
            <p:nvPr/>
          </p:nvSpPr>
          <p:spPr>
            <a:xfrm>
              <a:off x="978259" y="2297932"/>
              <a:ext cx="10418237" cy="9541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5600" spc="100" dirty="0">
                  <a:solidFill>
                    <a:schemeClr val="accent1"/>
                  </a:solidFill>
                  <a:latin typeface="+mj-ea"/>
                  <a:ea typeface="+mj-ea"/>
                </a:rPr>
                <a:t>马克思主义学院智能体应用平台</a:t>
              </a:r>
              <a:endParaRPr lang="zh-CN" altLang="en-US" sz="5600" spc="1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036548" y="2189684"/>
              <a:ext cx="10118905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036548" y="3380747"/>
              <a:ext cx="10118905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文本框 48"/>
          <p:cNvSpPr txBox="1"/>
          <p:nvPr/>
        </p:nvSpPr>
        <p:spPr>
          <a:xfrm>
            <a:off x="933994" y="585582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中新金桥数字科技（北京）有限公司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4" name="矩形 53"/>
          <p:cNvSpPr/>
          <p:nvPr/>
        </p:nvSpPr>
        <p:spPr>
          <a:xfrm rot="20416227">
            <a:off x="10040257" y="4805911"/>
            <a:ext cx="2517316" cy="1887987"/>
          </a:xfrm>
          <a:prstGeom prst="rect">
            <a:avLst/>
          </a:pr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-632162" y="4733329"/>
            <a:ext cx="3867202" cy="2268171"/>
            <a:chOff x="-632162" y="4667603"/>
            <a:chExt cx="4114832" cy="2413410"/>
          </a:xfrm>
        </p:grpSpPr>
        <p:sp>
          <p:nvSpPr>
            <p:cNvPr id="55" name="矩形 54"/>
            <p:cNvSpPr/>
            <p:nvPr/>
          </p:nvSpPr>
          <p:spPr>
            <a:xfrm rot="1047437">
              <a:off x="-632162" y="4667603"/>
              <a:ext cx="3217880" cy="2413410"/>
            </a:xfrm>
            <a:prstGeom prst="rect">
              <a:avLst/>
            </a:prstGeom>
            <a:blipFill dpi="0" rotWithShape="1">
              <a:blip r:embed="rId2">
                <a:alphaModFix amt="8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976631" y="5676310"/>
              <a:ext cx="1506039" cy="1129530"/>
            </a:xfrm>
            <a:prstGeom prst="rect">
              <a:avLst/>
            </a:prstGeom>
            <a:blipFill dpi="0" rotWithShape="1">
              <a:blip r:embed="rId2">
                <a:alphaModFix amt="6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10823969" y="474652"/>
            <a:ext cx="572595" cy="572595"/>
            <a:chOff x="7843463" y="-1097195"/>
            <a:chExt cx="667820" cy="667820"/>
          </a:xfrm>
        </p:grpSpPr>
        <p:sp>
          <p:nvSpPr>
            <p:cNvPr id="60" name="椭圆 59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62" name="箭头: V 形 61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箭头: V 形 62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1624269" y="3337872"/>
            <a:ext cx="9172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600" dirty="0">
                <a:solidFill>
                  <a:schemeClr val="accent1">
                    <a:alpha val="80000"/>
                  </a:schemeClr>
                </a:solidFill>
                <a:latin typeface="+mj-ea"/>
                <a:ea typeface="+mj-ea"/>
              </a:rPr>
              <a:t>智能体应用 | 可信数据来源 | 教学</a:t>
            </a:r>
            <a:r>
              <a:rPr lang="en-US" altLang="zh-CN" sz="2000" spc="600" dirty="0">
                <a:solidFill>
                  <a:schemeClr val="accent1">
                    <a:alpha val="80000"/>
                  </a:schemeClr>
                </a:solidFill>
                <a:latin typeface="+mj-ea"/>
                <a:ea typeface="+mj-ea"/>
              </a:rPr>
              <a:t>-</a:t>
            </a:r>
            <a:r>
              <a:rPr lang="zh-CN" altLang="en-US" sz="2000" spc="600" dirty="0">
                <a:solidFill>
                  <a:schemeClr val="accent1">
                    <a:alpha val="80000"/>
                  </a:schemeClr>
                </a:solidFill>
                <a:latin typeface="+mj-ea"/>
                <a:ea typeface="+mj-ea"/>
              </a:rPr>
              <a:t>科研</a:t>
            </a:r>
            <a:r>
              <a:rPr lang="en-US" altLang="zh-CN" sz="2000" spc="600" dirty="0">
                <a:solidFill>
                  <a:schemeClr val="accent1">
                    <a:alpha val="80000"/>
                  </a:schemeClr>
                </a:solidFill>
                <a:latin typeface="+mj-ea"/>
                <a:ea typeface="+mj-ea"/>
              </a:rPr>
              <a:t>-</a:t>
            </a:r>
            <a:r>
              <a:rPr lang="zh-CN" altLang="en-US" sz="2000" spc="600" dirty="0">
                <a:solidFill>
                  <a:schemeClr val="accent1">
                    <a:alpha val="80000"/>
                  </a:schemeClr>
                </a:solidFill>
                <a:latin typeface="+mj-ea"/>
                <a:ea typeface="+mj-ea"/>
              </a:rPr>
              <a:t>实践 </a:t>
            </a:r>
            <a:r>
              <a:rPr lang="en-US" altLang="zh-CN" sz="2000" spc="600" dirty="0">
                <a:solidFill>
                  <a:schemeClr val="accent1">
                    <a:alpha val="80000"/>
                  </a:schemeClr>
                </a:solidFill>
                <a:latin typeface="+mj-ea"/>
                <a:ea typeface="+mj-ea"/>
              </a:rPr>
              <a:t>| AIGC</a:t>
            </a:r>
            <a:r>
              <a:rPr lang="zh-CN" altLang="en-US" sz="2000" spc="600" dirty="0">
                <a:solidFill>
                  <a:schemeClr val="accent1">
                    <a:alpha val="80000"/>
                  </a:schemeClr>
                </a:solidFill>
                <a:latin typeface="+mj-ea"/>
                <a:ea typeface="+mj-ea"/>
              </a:rPr>
              <a:t>溯源 </a:t>
            </a:r>
            <a:endParaRPr lang="zh-CN" altLang="en-US" sz="2000" spc="600" dirty="0">
              <a:solidFill>
                <a:schemeClr val="accent1">
                  <a:alpha val="8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4599336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3、</a:t>
            </a:r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</a:rPr>
              <a:t>AI破局与新的问题</a:t>
            </a:r>
            <a:endParaRPr lang="en-US" altLang="zh-CN" sz="36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Shape 1"/>
          <p:cNvSpPr/>
          <p:nvPr/>
        </p:nvSpPr>
        <p:spPr>
          <a:xfrm>
            <a:off x="1016380" y="1621868"/>
            <a:ext cx="2467637" cy="3486252"/>
          </a:xfrm>
          <a:custGeom>
            <a:avLst/>
            <a:gdLst/>
            <a:ahLst/>
            <a:cxnLst/>
            <a:rect l="l" t="t" r="r" b="b"/>
            <a:pathLst>
              <a:path w="2467637" h="3486252">
                <a:moveTo>
                  <a:pt x="0" y="0"/>
                </a:moveTo>
                <a:moveTo>
                  <a:pt x="0" y="0"/>
                </a:moveTo>
                <a:lnTo>
                  <a:pt x="2467637" y="0"/>
                </a:lnTo>
                <a:lnTo>
                  <a:pt x="2467637" y="3486252"/>
                </a:lnTo>
                <a:lnTo>
                  <a:pt x="0" y="3486252"/>
                </a:lnTo>
                <a:close/>
              </a:path>
            </a:pathLst>
          </a:custGeom>
          <a:solidFill>
            <a:srgbClr val="FA9939">
              <a:alpha val="0"/>
            </a:srgbClr>
          </a:solidFill>
          <a:ln w="57150">
            <a:solidFill>
              <a:srgbClr val="FA9939"/>
            </a:solidFill>
            <a:prstDash val="solid"/>
          </a:ln>
        </p:spPr>
      </p:sp>
      <p:sp>
        <p:nvSpPr>
          <p:cNvPr id="3" name="Shape 2"/>
          <p:cNvSpPr/>
          <p:nvPr/>
        </p:nvSpPr>
        <p:spPr>
          <a:xfrm rot="2700000">
            <a:off x="4458431" y="1678568"/>
            <a:ext cx="682110" cy="682110"/>
          </a:xfrm>
          <a:custGeom>
            <a:avLst/>
            <a:gdLst/>
            <a:ahLst/>
            <a:cxnLst/>
            <a:rect l="l" t="t" r="r" b="b"/>
            <a:pathLst>
              <a:path w="682110" h="682110">
                <a:moveTo>
                  <a:pt x="0" y="0"/>
                </a:moveTo>
                <a:moveTo>
                  <a:pt x="0" y="0"/>
                </a:moveTo>
                <a:lnTo>
                  <a:pt x="682110" y="0"/>
                </a:lnTo>
                <a:lnTo>
                  <a:pt x="682110" y="682110"/>
                </a:lnTo>
                <a:lnTo>
                  <a:pt x="0" y="682110"/>
                </a:lnTo>
                <a:close/>
              </a:path>
            </a:pathLst>
          </a:custGeom>
          <a:solidFill>
            <a:srgbClr val="FA9939"/>
          </a:solidFill>
        </p:spPr>
      </p:sp>
      <p:sp>
        <p:nvSpPr>
          <p:cNvPr id="4" name="Shape 3"/>
          <p:cNvSpPr/>
          <p:nvPr/>
        </p:nvSpPr>
        <p:spPr>
          <a:xfrm rot="2700000">
            <a:off x="6826720" y="1751525"/>
            <a:ext cx="682110" cy="682110"/>
          </a:xfrm>
          <a:custGeom>
            <a:avLst/>
            <a:gdLst/>
            <a:ahLst/>
            <a:cxnLst/>
            <a:rect l="l" t="t" r="r" b="b"/>
            <a:pathLst>
              <a:path w="682110" h="682110">
                <a:moveTo>
                  <a:pt x="0" y="0"/>
                </a:moveTo>
                <a:moveTo>
                  <a:pt x="0" y="0"/>
                </a:moveTo>
                <a:lnTo>
                  <a:pt x="682110" y="0"/>
                </a:lnTo>
                <a:lnTo>
                  <a:pt x="682110" y="682110"/>
                </a:lnTo>
                <a:lnTo>
                  <a:pt x="0" y="682110"/>
                </a:lnTo>
                <a:close/>
              </a:path>
            </a:pathLst>
          </a:custGeom>
          <a:solidFill>
            <a:srgbClr val="FA9939"/>
          </a:solidFill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1576" y="2855677"/>
            <a:ext cx="592397" cy="391468"/>
          </a:xfrm>
          <a:prstGeom prst="rect">
            <a:avLst/>
          </a:prstGeom>
        </p:spPr>
      </p:pic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3287" y="2855677"/>
            <a:ext cx="592397" cy="391468"/>
          </a:xfrm>
          <a:prstGeom prst="rect">
            <a:avLst/>
          </a:prstGeom>
        </p:spPr>
      </p:pic>
      <p:sp>
        <p:nvSpPr>
          <p:cNvPr id="15" name="Shape 4"/>
          <p:cNvSpPr/>
          <p:nvPr/>
        </p:nvSpPr>
        <p:spPr>
          <a:xfrm rot="2700000">
            <a:off x="9315805" y="1743722"/>
            <a:ext cx="682110" cy="682110"/>
          </a:xfrm>
          <a:custGeom>
            <a:avLst/>
            <a:gdLst/>
            <a:ahLst/>
            <a:cxnLst/>
            <a:rect l="l" t="t" r="r" b="b"/>
            <a:pathLst>
              <a:path w="682110" h="682110">
                <a:moveTo>
                  <a:pt x="0" y="0"/>
                </a:moveTo>
                <a:moveTo>
                  <a:pt x="0" y="0"/>
                </a:moveTo>
                <a:lnTo>
                  <a:pt x="682110" y="0"/>
                </a:lnTo>
                <a:lnTo>
                  <a:pt x="682110" y="682110"/>
                </a:lnTo>
                <a:lnTo>
                  <a:pt x="0" y="682110"/>
                </a:lnTo>
                <a:close/>
              </a:path>
            </a:pathLst>
          </a:custGeom>
          <a:solidFill>
            <a:srgbClr val="FA9939"/>
          </a:solidFill>
        </p:spPr>
      </p:sp>
      <p:sp>
        <p:nvSpPr>
          <p:cNvPr id="16" name="Shape 5"/>
          <p:cNvSpPr/>
          <p:nvPr/>
        </p:nvSpPr>
        <p:spPr>
          <a:xfrm>
            <a:off x="8752070" y="5108120"/>
            <a:ext cx="1809580" cy="45720"/>
          </a:xfrm>
          <a:custGeom>
            <a:avLst/>
            <a:gdLst/>
            <a:ahLst/>
            <a:cxnLst/>
            <a:rect l="l" t="t" r="r" b="b"/>
            <a:pathLst>
              <a:path w="1809580" h="45720">
                <a:moveTo>
                  <a:pt x="0" y="0"/>
                </a:moveTo>
                <a:moveTo>
                  <a:pt x="0" y="0"/>
                </a:moveTo>
                <a:lnTo>
                  <a:pt x="1809580" y="0"/>
                </a:lnTo>
              </a:path>
            </a:pathLst>
          </a:custGeom>
          <a:noFill/>
          <a:ln w="57150">
            <a:solidFill>
              <a:srgbClr val="FA9939">
                <a:alpha val="14902"/>
              </a:srgbClr>
            </a:solidFill>
            <a:prstDash val="solid"/>
            <a:headEnd type="none"/>
            <a:tailEnd type="none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0661" y="2855677"/>
            <a:ext cx="592397" cy="391468"/>
          </a:xfrm>
          <a:prstGeom prst="rect">
            <a:avLst/>
          </a:prstGeom>
        </p:spPr>
      </p:pic>
      <p:sp>
        <p:nvSpPr>
          <p:cNvPr id="18" name="Text 6"/>
          <p:cNvSpPr/>
          <p:nvPr/>
        </p:nvSpPr>
        <p:spPr>
          <a:xfrm>
            <a:off x="1152047" y="3131447"/>
            <a:ext cx="2196302" cy="354062"/>
          </a:xfrm>
          <a:prstGeom prst="rect">
            <a:avLst/>
          </a:prstGeom>
          <a:noFill/>
        </p:spPr>
        <p:txBody>
          <a:bodyPr wrap="square" lIns="91440" tIns="91440" rIns="91440" bIns="91440" rtlCol="0" anchor="ctr"/>
          <a:lstStyle/>
          <a:p>
            <a:pPr marL="0" indent="0" algn="ctr">
              <a:lnSpc>
                <a:spcPct val="100000"/>
              </a:lnSpc>
              <a:spcBef>
                <a:spcPts val="360"/>
              </a:spcBef>
              <a:buNone/>
            </a:pPr>
            <a:r>
              <a:rPr lang="en-US" sz="1585" b="1" dirty="0">
                <a:solidFill>
                  <a:srgbClr val="C00000"/>
                </a:solidFill>
                <a:latin typeface="思源黑体 CN Bold (标题)"/>
                <a:ea typeface="微软雅黑 Light" panose="020B0502040204020203" pitchFamily="34" charset="-122"/>
                <a:cs typeface="微软雅黑" pitchFamily="34" charset="-120"/>
              </a:rPr>
              <a:t>AI破局</a:t>
            </a:r>
            <a:endParaRPr lang="en-US" sz="1440" dirty="0">
              <a:solidFill>
                <a:srgbClr val="C00000"/>
              </a:solidFill>
              <a:latin typeface="思源黑体 CN Bold (标题)"/>
              <a:ea typeface="微软雅黑 Light" panose="020B0502040204020203" pitchFamily="34" charset="-122"/>
            </a:endParaRPr>
          </a:p>
        </p:txBody>
      </p:sp>
      <p:sp>
        <p:nvSpPr>
          <p:cNvPr id="19" name="Text 7"/>
          <p:cNvSpPr/>
          <p:nvPr/>
        </p:nvSpPr>
        <p:spPr>
          <a:xfrm>
            <a:off x="1056622" y="3751387"/>
            <a:ext cx="2427394" cy="1440651"/>
          </a:xfrm>
          <a:prstGeom prst="rect">
            <a:avLst/>
          </a:prstGeom>
          <a:noFill/>
        </p:spPr>
        <p:txBody>
          <a:bodyPr wrap="square" lIns="91440" tIns="91440" rIns="91440" bIns="91440" rtlCol="0" anchor="t">
            <a:spAutoFit/>
          </a:bodyPr>
          <a:lstStyle/>
          <a:p>
            <a:pPr algn="just">
              <a:lnSpc>
                <a:spcPct val="131000"/>
              </a:lnSpc>
              <a:spcBef>
                <a:spcPts val="360"/>
              </a:spcBef>
            </a:pPr>
            <a:r>
              <a:rPr lang="en-US" sz="1600" dirty="0" err="1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能为</a:t>
            </a:r>
            <a:r>
              <a:rPr lang="zh-CN" altLang="en-US" sz="1600" dirty="0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用户</a:t>
            </a:r>
            <a:r>
              <a:rPr lang="en-US" sz="1600" dirty="0" err="1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快速</a:t>
            </a:r>
            <a:r>
              <a:rPr lang="zh-CN" altLang="en-US" sz="1600" dirty="0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找</a:t>
            </a:r>
            <a:r>
              <a:rPr lang="en-US" sz="1600" dirty="0" err="1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相关资源内容，利用</a:t>
            </a:r>
            <a:r>
              <a:rPr lang="zh-CN" altLang="en-US" sz="1600" dirty="0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人工</a:t>
            </a:r>
            <a:r>
              <a:rPr lang="en-US" sz="1600" dirty="0" err="1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智能提取所需信息</a:t>
            </a:r>
            <a:r>
              <a:rPr lang="zh-CN" altLang="en-US" sz="1600" dirty="0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，并进行分析输出</a:t>
            </a:r>
            <a:endParaRPr lang="en-US" sz="1600" dirty="0">
              <a:latin typeface="Segoe UI Light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0" name="Text 8"/>
          <p:cNvSpPr/>
          <p:nvPr/>
        </p:nvSpPr>
        <p:spPr>
          <a:xfrm>
            <a:off x="3818898" y="3389997"/>
            <a:ext cx="1961175" cy="354062"/>
          </a:xfrm>
          <a:prstGeom prst="rect">
            <a:avLst/>
          </a:prstGeom>
          <a:noFill/>
        </p:spPr>
        <p:txBody>
          <a:bodyPr wrap="square" lIns="91440" tIns="91440" rIns="91440" bIns="91440" rtlCol="0" anchor="ctr"/>
          <a:lstStyle/>
          <a:p>
            <a:pPr marL="0" indent="0" algn="ctr">
              <a:lnSpc>
                <a:spcPct val="100000"/>
              </a:lnSpc>
              <a:spcBef>
                <a:spcPts val="360"/>
              </a:spcBef>
              <a:buNone/>
            </a:pPr>
            <a:r>
              <a:rPr lang="en-US" sz="1585" b="1" dirty="0" err="1">
                <a:solidFill>
                  <a:srgbClr val="C00000"/>
                </a:solidFill>
                <a:latin typeface="思源黑体 CN Bold (标题)"/>
                <a:ea typeface="微软雅黑 Light" panose="020B0502040204020203" pitchFamily="34" charset="-122"/>
              </a:rPr>
              <a:t>准确性难保障</a:t>
            </a:r>
            <a:endParaRPr lang="en-US" sz="1585" b="1" dirty="0">
              <a:solidFill>
                <a:srgbClr val="C00000"/>
              </a:solidFill>
              <a:latin typeface="思源黑体 CN Bold (标题)"/>
              <a:ea typeface="微软雅黑 Light" panose="020B0502040204020203" pitchFamily="34" charset="-122"/>
            </a:endParaRPr>
          </a:p>
        </p:txBody>
      </p:sp>
      <p:sp>
        <p:nvSpPr>
          <p:cNvPr id="21" name="Text 9"/>
          <p:cNvSpPr/>
          <p:nvPr/>
        </p:nvSpPr>
        <p:spPr>
          <a:xfrm>
            <a:off x="3854612" y="3741392"/>
            <a:ext cx="1889748" cy="1121269"/>
          </a:xfrm>
          <a:prstGeom prst="rect">
            <a:avLst/>
          </a:prstGeom>
          <a:noFill/>
        </p:spPr>
        <p:txBody>
          <a:bodyPr wrap="square" lIns="91440" tIns="91440" rIns="91440" bIns="91440" rtlCol="0" anchor="t">
            <a:spAutoFit/>
          </a:bodyPr>
          <a:lstStyle/>
          <a:p>
            <a:pPr marL="0" indent="0">
              <a:lnSpc>
                <a:spcPct val="131000"/>
              </a:lnSpc>
              <a:spcBef>
                <a:spcPts val="360"/>
              </a:spcBef>
              <a:buNone/>
            </a:pPr>
            <a:r>
              <a:rPr lang="en-US" sz="1600" dirty="0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数据来源庞杂，易产生"幻觉"，针对性和专业度不足</a:t>
            </a:r>
            <a:endParaRPr lang="en-US" sz="1600" dirty="0">
              <a:latin typeface="Segoe UI Light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2" name="Text 10"/>
          <p:cNvSpPr/>
          <p:nvPr/>
        </p:nvSpPr>
        <p:spPr>
          <a:xfrm>
            <a:off x="6222742" y="3390092"/>
            <a:ext cx="1890065" cy="353873"/>
          </a:xfrm>
          <a:prstGeom prst="rect">
            <a:avLst/>
          </a:prstGeom>
          <a:noFill/>
        </p:spPr>
        <p:txBody>
          <a:bodyPr wrap="square" lIns="91440" tIns="91440" rIns="91440" bIns="91440" rtlCol="0" anchor="ctr"/>
          <a:lstStyle/>
          <a:p>
            <a:pPr algn="ctr">
              <a:spcBef>
                <a:spcPts val="360"/>
              </a:spcBef>
            </a:pPr>
            <a:r>
              <a:rPr lang="en-US" sz="1585" b="1" dirty="0" err="1">
                <a:solidFill>
                  <a:srgbClr val="C00000"/>
                </a:solidFill>
                <a:latin typeface="思源黑体 CN Bold (标题)"/>
                <a:ea typeface="微软雅黑 Light" panose="020B0502040204020203" pitchFamily="34" charset="-122"/>
              </a:rPr>
              <a:t>资源整合困难</a:t>
            </a:r>
            <a:endParaRPr lang="en-US" sz="1585" b="1" dirty="0">
              <a:solidFill>
                <a:srgbClr val="C00000"/>
              </a:solidFill>
              <a:latin typeface="思源黑体 CN Bold (标题)"/>
              <a:ea typeface="微软雅黑 Light" panose="020B0502040204020203" pitchFamily="34" charset="-122"/>
            </a:endParaRPr>
          </a:p>
        </p:txBody>
      </p:sp>
      <p:sp>
        <p:nvSpPr>
          <p:cNvPr id="23" name="Text 11"/>
          <p:cNvSpPr/>
          <p:nvPr/>
        </p:nvSpPr>
        <p:spPr>
          <a:xfrm>
            <a:off x="6222742" y="3741392"/>
            <a:ext cx="1961175" cy="1121269"/>
          </a:xfrm>
          <a:prstGeom prst="rect">
            <a:avLst/>
          </a:prstGeom>
          <a:noFill/>
        </p:spPr>
        <p:txBody>
          <a:bodyPr wrap="square" lIns="91440" tIns="91440" rIns="91440" bIns="91440" rtlCol="0" anchor="t">
            <a:spAutoFit/>
          </a:bodyPr>
          <a:lstStyle/>
          <a:p>
            <a:pPr marL="0" indent="0" algn="ctr">
              <a:lnSpc>
                <a:spcPct val="131000"/>
              </a:lnSpc>
              <a:spcBef>
                <a:spcPts val="360"/>
              </a:spcBef>
              <a:buNone/>
            </a:pPr>
            <a:r>
              <a:rPr lang="en-US" sz="1600" dirty="0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如何将分散的具有版权的专业资源快速聚集并用于创编</a:t>
            </a:r>
            <a:endParaRPr lang="en-US" sz="1600" dirty="0">
              <a:latin typeface="Segoe UI Light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4" name="Text 12"/>
          <p:cNvSpPr/>
          <p:nvPr/>
        </p:nvSpPr>
        <p:spPr>
          <a:xfrm>
            <a:off x="8711827" y="3390092"/>
            <a:ext cx="1890065" cy="353873"/>
          </a:xfrm>
          <a:prstGeom prst="rect">
            <a:avLst/>
          </a:prstGeom>
          <a:noFill/>
        </p:spPr>
        <p:txBody>
          <a:bodyPr wrap="square" lIns="91440" tIns="91440" rIns="91440" bIns="91440" rtlCol="0" anchor="ctr"/>
          <a:lstStyle/>
          <a:p>
            <a:pPr algn="ctr">
              <a:spcBef>
                <a:spcPts val="360"/>
              </a:spcBef>
            </a:pPr>
            <a:r>
              <a:rPr lang="en-US" sz="1585" b="1" dirty="0" err="1">
                <a:solidFill>
                  <a:srgbClr val="C00000"/>
                </a:solidFill>
                <a:latin typeface="思源黑体 CN Bold (标题)"/>
                <a:ea typeface="微软雅黑 Light" panose="020B0502040204020203" pitchFamily="34" charset="-122"/>
              </a:rPr>
              <a:t>操作流程繁琐</a:t>
            </a:r>
            <a:endParaRPr lang="en-US" sz="1585" b="1" dirty="0">
              <a:solidFill>
                <a:srgbClr val="C00000"/>
              </a:solidFill>
              <a:latin typeface="思源黑体 CN Bold (标题)"/>
              <a:ea typeface="微软雅黑 Light" panose="020B0502040204020203" pitchFamily="34" charset="-122"/>
            </a:endParaRPr>
          </a:p>
        </p:txBody>
      </p:sp>
      <p:sp>
        <p:nvSpPr>
          <p:cNvPr id="25" name="Text 13"/>
          <p:cNvSpPr/>
          <p:nvPr/>
        </p:nvSpPr>
        <p:spPr>
          <a:xfrm>
            <a:off x="8711827" y="3741392"/>
            <a:ext cx="2027892" cy="1121269"/>
          </a:xfrm>
          <a:prstGeom prst="rect">
            <a:avLst/>
          </a:prstGeom>
          <a:noFill/>
        </p:spPr>
        <p:txBody>
          <a:bodyPr wrap="square" lIns="91440" tIns="91440" rIns="91440" bIns="91440" rtlCol="0" anchor="t">
            <a:spAutoFit/>
          </a:bodyPr>
          <a:lstStyle/>
          <a:p>
            <a:pPr>
              <a:lnSpc>
                <a:spcPct val="131000"/>
              </a:lnSpc>
              <a:spcBef>
                <a:spcPts val="360"/>
              </a:spcBef>
            </a:pPr>
            <a:r>
              <a:rPr lang="en-US" sz="1600" dirty="0" err="1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生成内容后仍需手动复制粘贴</a:t>
            </a:r>
            <a:r>
              <a:rPr lang="en-US" sz="1600" dirty="0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、</a:t>
            </a:r>
            <a:r>
              <a:rPr lang="zh-CN" altLang="en-US" sz="1600" dirty="0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对</a:t>
            </a:r>
            <a:r>
              <a:rPr lang="en-US" sz="1600" dirty="0" err="1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格式</a:t>
            </a:r>
            <a:r>
              <a:rPr lang="en-US" altLang="zh-CN" sz="1600" dirty="0" err="1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调整</a:t>
            </a:r>
            <a:r>
              <a:rPr lang="en-US" sz="1600" dirty="0" err="1">
                <a:solidFill>
                  <a:srgbClr val="00070F"/>
                </a:solidFill>
                <a:latin typeface="Segoe UI Light" pitchFamily="34" charset="0"/>
                <a:ea typeface="微软雅黑 Light" panose="020B0502040204020203" pitchFamily="34" charset="-122"/>
                <a:cs typeface="微软雅黑" pitchFamily="34" charset="-120"/>
              </a:rPr>
              <a:t>，无法真正提效</a:t>
            </a:r>
            <a:endParaRPr lang="en-US" sz="1600" dirty="0">
              <a:latin typeface="Segoe UI Light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26" name="Shape 14"/>
          <p:cNvSpPr/>
          <p:nvPr/>
        </p:nvSpPr>
        <p:spPr>
          <a:xfrm>
            <a:off x="6262985" y="5108120"/>
            <a:ext cx="1809580" cy="45720"/>
          </a:xfrm>
          <a:custGeom>
            <a:avLst/>
            <a:gdLst/>
            <a:ahLst/>
            <a:cxnLst/>
            <a:rect l="l" t="t" r="r" b="b"/>
            <a:pathLst>
              <a:path w="1809580" h="45720">
                <a:moveTo>
                  <a:pt x="0" y="0"/>
                </a:moveTo>
                <a:moveTo>
                  <a:pt x="0" y="0"/>
                </a:moveTo>
                <a:lnTo>
                  <a:pt x="1809580" y="0"/>
                </a:lnTo>
              </a:path>
            </a:pathLst>
          </a:custGeom>
          <a:noFill/>
          <a:ln w="57150">
            <a:solidFill>
              <a:srgbClr val="FA9939">
                <a:alpha val="16863"/>
              </a:srgbClr>
            </a:solidFill>
            <a:prstDash val="solid"/>
            <a:headEnd type="none"/>
            <a:tailEnd type="none"/>
          </a:ln>
        </p:spPr>
      </p:sp>
      <p:sp>
        <p:nvSpPr>
          <p:cNvPr id="27" name="Shape 15"/>
          <p:cNvSpPr/>
          <p:nvPr/>
        </p:nvSpPr>
        <p:spPr>
          <a:xfrm>
            <a:off x="3894696" y="5108120"/>
            <a:ext cx="1809580" cy="45720"/>
          </a:xfrm>
          <a:custGeom>
            <a:avLst/>
            <a:gdLst/>
            <a:ahLst/>
            <a:cxnLst/>
            <a:rect l="l" t="t" r="r" b="b"/>
            <a:pathLst>
              <a:path w="1809580" h="45720">
                <a:moveTo>
                  <a:pt x="0" y="0"/>
                </a:moveTo>
                <a:moveTo>
                  <a:pt x="0" y="0"/>
                </a:moveTo>
                <a:lnTo>
                  <a:pt x="1809580" y="0"/>
                </a:lnTo>
              </a:path>
            </a:pathLst>
          </a:custGeom>
          <a:noFill/>
          <a:ln w="57150">
            <a:solidFill>
              <a:srgbClr val="FA9939">
                <a:alpha val="16078"/>
              </a:srgbClr>
            </a:solidFill>
            <a:prstDash val="solid"/>
            <a:headEnd type="none"/>
            <a:tailEnd type="none"/>
          </a:ln>
        </p:spPr>
      </p:sp>
      <p:pic>
        <p:nvPicPr>
          <p:cNvPr id="28" name="Image 4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09" y="1910450"/>
            <a:ext cx="1077978" cy="1077978"/>
          </a:xfrm>
          <a:prstGeom prst="rect">
            <a:avLst/>
          </a:prstGeom>
        </p:spPr>
      </p:pic>
      <p:sp>
        <p:nvSpPr>
          <p:cNvPr id="29" name="Shape 16"/>
          <p:cNvSpPr/>
          <p:nvPr/>
        </p:nvSpPr>
        <p:spPr>
          <a:xfrm>
            <a:off x="2030391" y="3622774"/>
            <a:ext cx="439615" cy="45720"/>
          </a:xfrm>
          <a:custGeom>
            <a:avLst/>
            <a:gdLst/>
            <a:ahLst/>
            <a:cxnLst/>
            <a:rect l="l" t="t" r="r" b="b"/>
            <a:pathLst>
              <a:path w="439615" h="45720">
                <a:moveTo>
                  <a:pt x="0" y="0"/>
                </a:moveTo>
                <a:moveTo>
                  <a:pt x="0" y="0"/>
                </a:moveTo>
                <a:lnTo>
                  <a:pt x="439615" y="0"/>
                </a:lnTo>
              </a:path>
            </a:pathLst>
          </a:custGeom>
          <a:noFill/>
          <a:ln w="38100">
            <a:solidFill>
              <a:srgbClr val="FA9939"/>
            </a:solidFill>
            <a:prstDash val="solid"/>
            <a:headEnd type="none"/>
            <a:tailEnd type="none"/>
          </a:ln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477" y="2242718"/>
            <a:ext cx="413443" cy="41344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20416227">
            <a:off x="9272209" y="4200219"/>
            <a:ext cx="3241916" cy="2431437"/>
          </a:xfrm>
          <a:prstGeom prst="rect">
            <a:avLst/>
          </a:prstGeom>
          <a:blipFill dpi="0" rotWithShape="1">
            <a:blip r:embed="rId1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 rot="1047437">
            <a:off x="-578649" y="4319060"/>
            <a:ext cx="3816000" cy="2862000"/>
          </a:xfrm>
          <a:prstGeom prst="rect">
            <a:avLst/>
          </a:prstGeom>
          <a:blipFill dpi="0" rotWithShape="1">
            <a:blip r:embed="rId1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469613" y="5319804"/>
            <a:ext cx="1981381" cy="1486036"/>
          </a:xfrm>
          <a:prstGeom prst="rect">
            <a:avLst/>
          </a:prstGeom>
          <a:blipFill dpi="0" rotWithShape="1">
            <a:blip r:embed="rId1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823969" y="474652"/>
            <a:ext cx="572595" cy="572595"/>
            <a:chOff x="7843463" y="-1097195"/>
            <a:chExt cx="667820" cy="667820"/>
          </a:xfrm>
        </p:grpSpPr>
        <p:sp>
          <p:nvSpPr>
            <p:cNvPr id="3" name="椭圆 2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5126825" y="1175811"/>
            <a:ext cx="193835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600" dirty="0">
                <a:solidFill>
                  <a:schemeClr val="accent1"/>
                </a:solidFill>
                <a:latin typeface="+mj-ea"/>
                <a:ea typeface="+mj-ea"/>
              </a:rPr>
              <a:t>03</a:t>
            </a:r>
            <a:endParaRPr lang="zh-CN" altLang="en-US" sz="11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05328" y="2786746"/>
            <a:ext cx="100086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600" spc="300" dirty="0">
                <a:solidFill>
                  <a:schemeClr val="accent1"/>
                </a:solidFill>
                <a:latin typeface="+mj-ea"/>
                <a:ea typeface="+mj-ea"/>
              </a:rPr>
              <a:t>平台特点及功能介绍</a:t>
            </a:r>
            <a:endParaRPr lang="zh-CN" altLang="en-US" sz="6600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368883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1、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平台核心功能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Rounded Rectangle 3"/>
          <p:cNvSpPr/>
          <p:nvPr/>
        </p:nvSpPr>
        <p:spPr>
          <a:xfrm>
            <a:off x="918483" y="1209421"/>
            <a:ext cx="10362895" cy="50292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4"/>
          <p:cNvSpPr txBox="1"/>
          <p:nvPr/>
        </p:nvSpPr>
        <p:spPr>
          <a:xfrm>
            <a:off x="1192803" y="1300861"/>
            <a:ext cx="3200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t>🤖 智能体广场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3874332" y="1300861"/>
            <a:ext cx="5604419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rPr dirty="0" err="1"/>
              <a:t>一站式访问</a:t>
            </a:r>
            <a:r>
              <a:rPr dirty="0"/>
              <a:t> </a:t>
            </a:r>
            <a:r>
              <a:rPr lang="en-US" dirty="0"/>
              <a:t>35</a:t>
            </a:r>
            <a:r>
              <a:rPr dirty="0"/>
              <a:t>+ </a:t>
            </a:r>
            <a:r>
              <a:rPr dirty="0" err="1"/>
              <a:t>个智能体应用</a:t>
            </a:r>
            <a:r>
              <a:rPr dirty="0"/>
              <a:t>，</a:t>
            </a:r>
            <a:r>
              <a:rPr lang="zh-CN" altLang="en-US" dirty="0"/>
              <a:t>提供</a:t>
            </a:r>
            <a:r>
              <a:rPr dirty="0" err="1"/>
              <a:t>清晰的</a:t>
            </a:r>
            <a:r>
              <a:rPr lang="zh-CN" altLang="en-US" dirty="0"/>
              <a:t>教学、科研、实践等</a:t>
            </a:r>
            <a:r>
              <a:rPr dirty="0" err="1"/>
              <a:t>分类导航</a:t>
            </a:r>
            <a:endParaRPr dirty="0"/>
          </a:p>
        </p:txBody>
      </p:sp>
      <p:sp>
        <p:nvSpPr>
          <p:cNvPr id="22" name="Rounded Rectangle 6"/>
          <p:cNvSpPr/>
          <p:nvPr/>
        </p:nvSpPr>
        <p:spPr>
          <a:xfrm>
            <a:off x="918483" y="2370599"/>
            <a:ext cx="10362895" cy="50292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7"/>
          <p:cNvSpPr txBox="1"/>
          <p:nvPr/>
        </p:nvSpPr>
        <p:spPr>
          <a:xfrm>
            <a:off x="1192803" y="2462039"/>
            <a:ext cx="3200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rPr dirty="0"/>
              <a:t>📚 </a:t>
            </a:r>
            <a:r>
              <a:rPr dirty="0" err="1"/>
              <a:t>电子书资源库</a:t>
            </a:r>
            <a:endParaRPr dirty="0"/>
          </a:p>
        </p:txBody>
      </p:sp>
      <p:sp>
        <p:nvSpPr>
          <p:cNvPr id="26" name="TextBox 8"/>
          <p:cNvSpPr txBox="1"/>
          <p:nvPr/>
        </p:nvSpPr>
        <p:spPr>
          <a:xfrm>
            <a:off x="3874332" y="2462039"/>
            <a:ext cx="5819222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rPr lang="zh-CN" altLang="en-US" dirty="0"/>
              <a:t>目前已整合</a:t>
            </a:r>
            <a:r>
              <a:rPr lang="en-US" altLang="zh-CN" dirty="0"/>
              <a:t>3</a:t>
            </a:r>
            <a:r>
              <a:rPr lang="en-US" dirty="0"/>
              <a:t>00</a:t>
            </a:r>
            <a:r>
              <a:rPr dirty="0"/>
              <a:t>+ 册</a:t>
            </a:r>
            <a:r>
              <a:rPr lang="zh-CN" altLang="en-US" dirty="0"/>
              <a:t>相关电子书资源集成</a:t>
            </a:r>
            <a:r>
              <a:rPr dirty="0"/>
              <a:t>，</a:t>
            </a:r>
            <a:r>
              <a:rPr dirty="0" err="1"/>
              <a:t>支持</a:t>
            </a:r>
            <a:r>
              <a:rPr lang="zh-CN" altLang="en-US" dirty="0"/>
              <a:t>独立的</a:t>
            </a:r>
            <a:r>
              <a:rPr dirty="0" err="1"/>
              <a:t>检索</a:t>
            </a:r>
            <a:r>
              <a:rPr lang="zh-CN" altLang="en-US" dirty="0"/>
              <a:t>、阅读及溯源引用</a:t>
            </a:r>
            <a:endParaRPr dirty="0"/>
          </a:p>
        </p:txBody>
      </p:sp>
      <p:sp>
        <p:nvSpPr>
          <p:cNvPr id="27" name="Rounded Rectangle 9"/>
          <p:cNvSpPr/>
          <p:nvPr/>
        </p:nvSpPr>
        <p:spPr>
          <a:xfrm>
            <a:off x="918483" y="2964959"/>
            <a:ext cx="10362895" cy="50292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10"/>
          <p:cNvSpPr txBox="1"/>
          <p:nvPr/>
        </p:nvSpPr>
        <p:spPr>
          <a:xfrm>
            <a:off x="1192803" y="3056399"/>
            <a:ext cx="3200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t>💬 智能问答系统</a:t>
            </a:r>
          </a:p>
        </p:txBody>
      </p:sp>
      <p:sp>
        <p:nvSpPr>
          <p:cNvPr id="29" name="TextBox 11"/>
          <p:cNvSpPr txBox="1"/>
          <p:nvPr/>
        </p:nvSpPr>
        <p:spPr>
          <a:xfrm>
            <a:off x="3874332" y="3056399"/>
            <a:ext cx="3353803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rPr lang="en-US" altLang="zh-CN" dirty="0" err="1"/>
              <a:t>LLM</a:t>
            </a:r>
            <a:r>
              <a:rPr dirty="0" err="1"/>
              <a:t>大模型</a:t>
            </a:r>
            <a:r>
              <a:rPr dirty="0"/>
              <a:t> API 集成，7×24 </a:t>
            </a:r>
            <a:r>
              <a:rPr dirty="0" err="1"/>
              <a:t>小时在线答疑</a:t>
            </a:r>
            <a:endParaRPr dirty="0"/>
          </a:p>
        </p:txBody>
      </p:sp>
      <p:sp>
        <p:nvSpPr>
          <p:cNvPr id="30" name="Rounded Rectangle 12"/>
          <p:cNvSpPr/>
          <p:nvPr/>
        </p:nvSpPr>
        <p:spPr>
          <a:xfrm>
            <a:off x="918483" y="3538957"/>
            <a:ext cx="10362895" cy="50292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1" name="TextBox 13"/>
          <p:cNvSpPr txBox="1"/>
          <p:nvPr/>
        </p:nvSpPr>
        <p:spPr>
          <a:xfrm>
            <a:off x="1192803" y="3630397"/>
            <a:ext cx="3200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rPr dirty="0"/>
              <a:t>📝 </a:t>
            </a:r>
            <a:r>
              <a:rPr dirty="0" err="1"/>
              <a:t>模拟考试系统</a:t>
            </a:r>
            <a:endParaRPr dirty="0"/>
          </a:p>
        </p:txBody>
      </p:sp>
      <p:sp>
        <p:nvSpPr>
          <p:cNvPr id="32" name="TextBox 14"/>
          <p:cNvSpPr txBox="1"/>
          <p:nvPr/>
        </p:nvSpPr>
        <p:spPr>
          <a:xfrm>
            <a:off x="3874332" y="3630397"/>
            <a:ext cx="658368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t>在线答题、智能组卷、自动评分、答案解析</a:t>
            </a:r>
          </a:p>
        </p:txBody>
      </p:sp>
      <p:sp>
        <p:nvSpPr>
          <p:cNvPr id="81" name="Rounded Rectangle 15"/>
          <p:cNvSpPr/>
          <p:nvPr/>
        </p:nvSpPr>
        <p:spPr>
          <a:xfrm>
            <a:off x="914552" y="4133317"/>
            <a:ext cx="10362895" cy="50292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2" name="TextBox 16"/>
          <p:cNvSpPr txBox="1"/>
          <p:nvPr/>
        </p:nvSpPr>
        <p:spPr>
          <a:xfrm>
            <a:off x="1188872" y="4224757"/>
            <a:ext cx="3200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rPr dirty="0"/>
              <a:t>📤 </a:t>
            </a:r>
            <a:r>
              <a:rPr dirty="0" err="1"/>
              <a:t>内容导出功能</a:t>
            </a:r>
            <a:endParaRPr dirty="0"/>
          </a:p>
        </p:txBody>
      </p:sp>
      <p:sp>
        <p:nvSpPr>
          <p:cNvPr id="83" name="TextBox 17"/>
          <p:cNvSpPr txBox="1"/>
          <p:nvPr/>
        </p:nvSpPr>
        <p:spPr>
          <a:xfrm>
            <a:off x="3870401" y="4224757"/>
            <a:ext cx="5441746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rPr lang="en-US" altLang="zh-CN" dirty="0"/>
              <a:t>AI</a:t>
            </a:r>
            <a:r>
              <a:rPr lang="zh-CN" altLang="en-US" dirty="0"/>
              <a:t>生成内容的一键导出，支持</a:t>
            </a:r>
            <a:r>
              <a:rPr lang="en-US" dirty="0"/>
              <a:t>T</a:t>
            </a:r>
            <a:r>
              <a:rPr dirty="0"/>
              <a:t>XT/MD/DOC/HTML/PDF </a:t>
            </a:r>
            <a:r>
              <a:rPr dirty="0" err="1"/>
              <a:t>五种格式导出</a:t>
            </a:r>
            <a:endParaRPr dirty="0"/>
          </a:p>
        </p:txBody>
      </p:sp>
      <p:sp>
        <p:nvSpPr>
          <p:cNvPr id="84" name="Rounded Rectangle 18"/>
          <p:cNvSpPr/>
          <p:nvPr/>
        </p:nvSpPr>
        <p:spPr>
          <a:xfrm>
            <a:off x="914552" y="4727677"/>
            <a:ext cx="10362895" cy="50292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5" name="TextBox 19"/>
          <p:cNvSpPr txBox="1"/>
          <p:nvPr/>
        </p:nvSpPr>
        <p:spPr>
          <a:xfrm>
            <a:off x="1188872" y="4819117"/>
            <a:ext cx="223330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rPr lang="zh-CN" altLang="en-US" sz="1500" dirty="0"/>
              <a:t>📖 </a:t>
            </a:r>
            <a:r>
              <a:rPr lang="zh-CN" altLang="en-US" dirty="0"/>
              <a:t>数字教材、教案创编</a:t>
            </a:r>
            <a:endParaRPr dirty="0"/>
          </a:p>
        </p:txBody>
      </p:sp>
      <p:sp>
        <p:nvSpPr>
          <p:cNvPr id="86" name="TextBox 20"/>
          <p:cNvSpPr txBox="1"/>
          <p:nvPr/>
        </p:nvSpPr>
        <p:spPr>
          <a:xfrm>
            <a:off x="3870401" y="4819117"/>
            <a:ext cx="6519734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rPr lang="zh-CN" altLang="en-US" dirty="0">
                <a:sym typeface="+mn-ea"/>
              </a:rPr>
              <a:t>完善的</a:t>
            </a:r>
            <a:r>
              <a:rPr lang="en-US" altLang="zh-CN" dirty="0">
                <a:sym typeface="+mn-ea"/>
              </a:rPr>
              <a:t>AI</a:t>
            </a:r>
            <a:r>
              <a:rPr lang="zh-CN" altLang="en-US" dirty="0">
                <a:sym typeface="+mn-ea"/>
              </a:rPr>
              <a:t>智能在线编辑工具，为用户提供高效、便捷的创建、编辑和管理的全流程支撑</a:t>
            </a:r>
            <a:endParaRPr dirty="0"/>
          </a:p>
        </p:txBody>
      </p:sp>
      <p:sp>
        <p:nvSpPr>
          <p:cNvPr id="87" name="Rounded Rectangle 6"/>
          <p:cNvSpPr/>
          <p:nvPr/>
        </p:nvSpPr>
        <p:spPr>
          <a:xfrm>
            <a:off x="918483" y="1785273"/>
            <a:ext cx="10362895" cy="50292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8" name="TextBox 7"/>
          <p:cNvSpPr txBox="1"/>
          <p:nvPr/>
        </p:nvSpPr>
        <p:spPr>
          <a:xfrm>
            <a:off x="1192803" y="1876713"/>
            <a:ext cx="140615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rPr lang="zh-CN" altLang="en-US" sz="1500" dirty="0"/>
              <a:t>📜</a:t>
            </a:r>
            <a:r>
              <a:rPr lang="zh-CN" altLang="en-US" dirty="0"/>
              <a:t>知识库管理</a:t>
            </a:r>
            <a:endParaRPr dirty="0"/>
          </a:p>
        </p:txBody>
      </p:sp>
      <p:sp>
        <p:nvSpPr>
          <p:cNvPr id="89" name="TextBox 8"/>
          <p:cNvSpPr txBox="1"/>
          <p:nvPr/>
        </p:nvSpPr>
        <p:spPr>
          <a:xfrm>
            <a:off x="3874332" y="1876713"/>
            <a:ext cx="5631180" cy="2914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rPr lang="zh-CN" altLang="en-US" dirty="0"/>
              <a:t>围绕“马克思主义学院”</a:t>
            </a:r>
            <a:r>
              <a:rPr lang="zh-CN" altLang="en-US" dirty="0"/>
              <a:t>核心课程，构建相关知识库，并支持用户自建模式</a:t>
            </a:r>
            <a:endParaRPr dirty="0"/>
          </a:p>
        </p:txBody>
      </p:sp>
      <p:sp>
        <p:nvSpPr>
          <p:cNvPr id="92" name="Rounded Rectangle 18"/>
          <p:cNvSpPr/>
          <p:nvPr/>
        </p:nvSpPr>
        <p:spPr>
          <a:xfrm>
            <a:off x="914552" y="5322037"/>
            <a:ext cx="10362895" cy="50292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3" name="TextBox 19"/>
          <p:cNvSpPr txBox="1"/>
          <p:nvPr/>
        </p:nvSpPr>
        <p:spPr>
          <a:xfrm>
            <a:off x="1188872" y="5413477"/>
            <a:ext cx="121379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rPr lang="zh-CN" altLang="en-US" dirty="0">
                <a:solidFill>
                  <a:srgbClr val="2C2C2C"/>
                </a:solidFill>
                <a:latin typeface="微软雅黑" charset="-122"/>
                <a:ea typeface="微软雅黑" charset="-122"/>
              </a:rPr>
              <a:t>🎓</a:t>
            </a:r>
            <a:r>
              <a:rPr lang="zh-CN" altLang="en-US" sz="1500" b="1" dirty="0">
                <a:solidFill>
                  <a:srgbClr val="AB2430"/>
                </a:solidFill>
                <a:latin typeface="微软雅黑"/>
              </a:rPr>
              <a:t>教学服务</a:t>
            </a:r>
            <a:endParaRPr dirty="0"/>
          </a:p>
        </p:txBody>
      </p:sp>
      <p:sp>
        <p:nvSpPr>
          <p:cNvPr id="94" name="TextBox 20"/>
          <p:cNvSpPr txBox="1"/>
          <p:nvPr/>
        </p:nvSpPr>
        <p:spPr>
          <a:xfrm>
            <a:off x="3870401" y="5379621"/>
            <a:ext cx="5686172" cy="3570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 fontAlgn="auto">
              <a:lnSpc>
                <a:spcPct val="150000"/>
              </a:lnSpc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charset="0"/>
              <a:buNone/>
            </a:pPr>
            <a:r>
              <a:rPr lang="zh-CN" altLang="en-US" sz="1300" dirty="0">
                <a:solidFill>
                  <a:srgbClr val="2C2C2C"/>
                </a:solidFill>
                <a:latin typeface="微软雅黑"/>
                <a:sym typeface="+mn-ea"/>
              </a:rPr>
              <a:t>为教师、学生提供智慧教学应用功能，无缝衔接从数字教材、教案到课堂</a:t>
            </a:r>
            <a:endParaRPr lang="zh-CN" altLang="en-US" sz="1300" dirty="0">
              <a:solidFill>
                <a:srgbClr val="2C2C2C"/>
              </a:solidFill>
              <a:latin typeface="微软雅黑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80086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垂直智能体矩阵</a:t>
            </a:r>
            <a:r>
              <a:rPr lang="zh-CN" altLang="en-US" b="1" dirty="0">
                <a:solidFill>
                  <a:srgbClr val="C00000"/>
                </a:solidFill>
                <a:latin typeface="+mj-ea"/>
                <a:ea typeface="+mj-ea"/>
              </a:rPr>
              <a:t>（教学：围绕</a:t>
            </a:r>
            <a:r>
              <a:rPr lang="zh-CN" altLang="en-US" b="1" dirty="0">
                <a:solidFill>
                  <a:srgbClr val="C00000"/>
                </a:solidFill>
                <a:latin typeface="+mj-ea"/>
                <a:ea typeface="+mj-ea"/>
              </a:rPr>
              <a:t>核心课程的智能体应用）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Rectangle 3"/>
          <p:cNvSpPr/>
          <p:nvPr/>
        </p:nvSpPr>
        <p:spPr>
          <a:xfrm>
            <a:off x="792480" y="1048491"/>
            <a:ext cx="3474720" cy="59436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4"/>
          <p:cNvSpPr txBox="1"/>
          <p:nvPr/>
        </p:nvSpPr>
        <p:spPr>
          <a:xfrm>
            <a:off x="1066800" y="118565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rPr dirty="0" err="1"/>
              <a:t>马克思主义基本原理</a:t>
            </a:r>
            <a:endParaRPr dirty="0"/>
          </a:p>
        </p:txBody>
      </p:sp>
      <p:sp>
        <p:nvSpPr>
          <p:cNvPr id="14" name="Rounded Rectangle 5"/>
          <p:cNvSpPr/>
          <p:nvPr/>
        </p:nvSpPr>
        <p:spPr>
          <a:xfrm>
            <a:off x="975360" y="1825731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6"/>
          <p:cNvSpPr txBox="1"/>
          <p:nvPr/>
        </p:nvSpPr>
        <p:spPr>
          <a:xfrm>
            <a:off x="1066800" y="1917171"/>
            <a:ext cx="3108960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t>🔍 概念解析</a:t>
            </a:r>
          </a:p>
        </p:txBody>
      </p:sp>
      <p:sp>
        <p:nvSpPr>
          <p:cNvPr id="16" name="Rounded Rectangle 7"/>
          <p:cNvSpPr/>
          <p:nvPr/>
        </p:nvSpPr>
        <p:spPr>
          <a:xfrm>
            <a:off x="975360" y="2282931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8"/>
          <p:cNvSpPr txBox="1"/>
          <p:nvPr/>
        </p:nvSpPr>
        <p:spPr>
          <a:xfrm>
            <a:off x="1066800" y="2374371"/>
            <a:ext cx="3108960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t>📖 原著导读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975360" y="2740131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0"/>
          <p:cNvSpPr txBox="1"/>
          <p:nvPr/>
        </p:nvSpPr>
        <p:spPr>
          <a:xfrm>
            <a:off x="1066800" y="2831571"/>
            <a:ext cx="3108960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rPr dirty="0"/>
              <a:t>📝 </a:t>
            </a:r>
            <a:r>
              <a:rPr dirty="0" err="1"/>
              <a:t>模拟考试</a:t>
            </a:r>
            <a:endParaRPr dirty="0"/>
          </a:p>
        </p:txBody>
      </p:sp>
      <p:sp>
        <p:nvSpPr>
          <p:cNvPr id="20" name="Rounded Rectangle 11"/>
          <p:cNvSpPr/>
          <p:nvPr/>
        </p:nvSpPr>
        <p:spPr>
          <a:xfrm>
            <a:off x="975360" y="3197331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12"/>
          <p:cNvSpPr txBox="1"/>
          <p:nvPr/>
        </p:nvSpPr>
        <p:spPr>
          <a:xfrm>
            <a:off x="1066800" y="3288771"/>
            <a:ext cx="3108960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t>🔗 案例匹配</a:t>
            </a:r>
          </a:p>
        </p:txBody>
      </p:sp>
      <p:sp>
        <p:nvSpPr>
          <p:cNvPr id="23" name="Rectangle 13"/>
          <p:cNvSpPr/>
          <p:nvPr/>
        </p:nvSpPr>
        <p:spPr>
          <a:xfrm>
            <a:off x="4448810" y="1048385"/>
            <a:ext cx="6767830" cy="59436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14"/>
          <p:cNvSpPr txBox="1"/>
          <p:nvPr/>
        </p:nvSpPr>
        <p:spPr>
          <a:xfrm>
            <a:off x="6963093" y="1185651"/>
            <a:ext cx="1343025" cy="2914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rPr lang="zh-CN" altLang="en-US" dirty="0"/>
              <a:t>中国历史与理论</a:t>
            </a:r>
            <a:endParaRPr lang="zh-CN" altLang="en-US" dirty="0"/>
          </a:p>
        </p:txBody>
      </p:sp>
      <p:sp>
        <p:nvSpPr>
          <p:cNvPr id="33" name="Rounded Rectangle 15"/>
          <p:cNvSpPr/>
          <p:nvPr/>
        </p:nvSpPr>
        <p:spPr>
          <a:xfrm>
            <a:off x="4450080" y="1825731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16"/>
          <p:cNvSpPr txBox="1"/>
          <p:nvPr/>
        </p:nvSpPr>
        <p:spPr>
          <a:xfrm>
            <a:off x="4541520" y="1917171"/>
            <a:ext cx="3108960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t>📈 理论脉络</a:t>
            </a:r>
          </a:p>
        </p:txBody>
      </p:sp>
      <p:sp>
        <p:nvSpPr>
          <p:cNvPr id="35" name="Rounded Rectangle 17"/>
          <p:cNvSpPr/>
          <p:nvPr/>
        </p:nvSpPr>
        <p:spPr>
          <a:xfrm>
            <a:off x="4450080" y="2282931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18"/>
          <p:cNvSpPr txBox="1"/>
          <p:nvPr/>
        </p:nvSpPr>
        <p:spPr>
          <a:xfrm>
            <a:off x="4541520" y="2374371"/>
            <a:ext cx="3108960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t>💡 核心观点</a:t>
            </a:r>
          </a:p>
        </p:txBody>
      </p:sp>
      <p:sp>
        <p:nvSpPr>
          <p:cNvPr id="37" name="Rounded Rectangle 19"/>
          <p:cNvSpPr/>
          <p:nvPr/>
        </p:nvSpPr>
        <p:spPr>
          <a:xfrm>
            <a:off x="4450080" y="2740131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TextBox 20"/>
          <p:cNvSpPr txBox="1"/>
          <p:nvPr/>
        </p:nvSpPr>
        <p:spPr>
          <a:xfrm>
            <a:off x="4541520" y="2831571"/>
            <a:ext cx="3108960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t>🌐 时政热点</a:t>
            </a:r>
          </a:p>
        </p:txBody>
      </p:sp>
      <p:sp>
        <p:nvSpPr>
          <p:cNvPr id="39" name="Rounded Rectangle 21"/>
          <p:cNvSpPr/>
          <p:nvPr/>
        </p:nvSpPr>
        <p:spPr>
          <a:xfrm>
            <a:off x="4450080" y="3197331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0" name="TextBox 22"/>
          <p:cNvSpPr txBox="1"/>
          <p:nvPr/>
        </p:nvSpPr>
        <p:spPr>
          <a:xfrm>
            <a:off x="4541520" y="3288771"/>
            <a:ext cx="3108960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t>📄 政策文献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450080" y="4622800"/>
            <a:ext cx="3291840" cy="1737360"/>
            <a:chOff x="12480" y="2875"/>
            <a:chExt cx="5184" cy="2736"/>
          </a:xfrm>
        </p:grpSpPr>
        <p:sp>
          <p:nvSpPr>
            <p:cNvPr id="43" name="Rounded Rectangle 25"/>
            <p:cNvSpPr/>
            <p:nvPr/>
          </p:nvSpPr>
          <p:spPr>
            <a:xfrm>
              <a:off x="12480" y="2875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44" name="TextBox 26"/>
            <p:cNvSpPr txBox="1"/>
            <p:nvPr/>
          </p:nvSpPr>
          <p:spPr>
            <a:xfrm>
              <a:off x="12624" y="3019"/>
              <a:ext cx="4896" cy="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 sz="1200">
                  <a:solidFill>
                    <a:srgbClr val="2C2C2C"/>
                  </a:solidFill>
                  <a:latin typeface="微软雅黑"/>
                </a:defRPr>
              </a:pPr>
              <a:r>
                <a:t>🎤 重要讲话</a:t>
              </a:r>
            </a:p>
          </p:txBody>
        </p:sp>
        <p:sp>
          <p:nvSpPr>
            <p:cNvPr id="45" name="Rounded Rectangle 27"/>
            <p:cNvSpPr/>
            <p:nvPr/>
          </p:nvSpPr>
          <p:spPr>
            <a:xfrm>
              <a:off x="12480" y="3595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46" name="TextBox 28"/>
            <p:cNvSpPr txBox="1"/>
            <p:nvPr/>
          </p:nvSpPr>
          <p:spPr>
            <a:xfrm>
              <a:off x="12624" y="3739"/>
              <a:ext cx="4896" cy="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 sz="1200">
                  <a:solidFill>
                    <a:srgbClr val="2C2C2C"/>
                  </a:solidFill>
                  <a:latin typeface="微软雅黑"/>
                </a:defRPr>
              </a:pPr>
              <a:r>
                <a:rPr dirty="0"/>
                <a:t>⭐ </a:t>
              </a:r>
              <a:r>
                <a:rPr dirty="0" err="1"/>
                <a:t>核心要义</a:t>
              </a:r>
              <a:endParaRPr dirty="0"/>
            </a:p>
          </p:txBody>
        </p:sp>
        <p:sp>
          <p:nvSpPr>
            <p:cNvPr id="47" name="Rounded Rectangle 29"/>
            <p:cNvSpPr/>
            <p:nvPr/>
          </p:nvSpPr>
          <p:spPr>
            <a:xfrm>
              <a:off x="12480" y="4315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48" name="TextBox 30"/>
            <p:cNvSpPr txBox="1"/>
            <p:nvPr/>
          </p:nvSpPr>
          <p:spPr>
            <a:xfrm>
              <a:off x="12624" y="4459"/>
              <a:ext cx="4896" cy="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 sz="1200">
                  <a:solidFill>
                    <a:srgbClr val="2C2C2C"/>
                  </a:solidFill>
                  <a:latin typeface="微软雅黑"/>
                </a:defRPr>
              </a:pPr>
              <a:r>
                <a:rPr dirty="0"/>
                <a:t>🏛️ </a:t>
              </a:r>
              <a:r>
                <a:rPr dirty="0" err="1"/>
                <a:t>治国理政</a:t>
              </a:r>
              <a:endParaRPr dirty="0"/>
            </a:p>
          </p:txBody>
        </p:sp>
        <p:sp>
          <p:nvSpPr>
            <p:cNvPr id="49" name="Rounded Rectangle 31"/>
            <p:cNvSpPr/>
            <p:nvPr/>
          </p:nvSpPr>
          <p:spPr>
            <a:xfrm>
              <a:off x="12480" y="5035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50" name="TextBox 32"/>
            <p:cNvSpPr txBox="1"/>
            <p:nvPr/>
          </p:nvSpPr>
          <p:spPr>
            <a:xfrm>
              <a:off x="12624" y="5179"/>
              <a:ext cx="4896" cy="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 sz="1200">
                  <a:solidFill>
                    <a:srgbClr val="2C2C2C"/>
                  </a:solidFill>
                  <a:latin typeface="微软雅黑"/>
                </a:defRPr>
              </a:pPr>
              <a:r>
                <a:t>🧠 要点记忆</a:t>
              </a:r>
            </a:p>
          </p:txBody>
        </p:sp>
      </p:grpSp>
      <p:sp>
        <p:nvSpPr>
          <p:cNvPr id="51" name="Rectangle 3"/>
          <p:cNvSpPr/>
          <p:nvPr/>
        </p:nvSpPr>
        <p:spPr>
          <a:xfrm>
            <a:off x="792480" y="3842822"/>
            <a:ext cx="3474720" cy="59436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2" name="TextBox 4"/>
          <p:cNvSpPr txBox="1"/>
          <p:nvPr/>
        </p:nvSpPr>
        <p:spPr>
          <a:xfrm>
            <a:off x="1858328" y="4021460"/>
            <a:ext cx="1343025" cy="2914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rPr lang="zh-CN" altLang="en-US" sz="1300" b="1" dirty="0"/>
              <a:t>大学生文化素养</a:t>
            </a:r>
            <a:endParaRPr lang="zh-CN" altLang="en-US" sz="1300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7924800" y="1825625"/>
            <a:ext cx="3291840" cy="1739900"/>
            <a:chOff x="1392" y="7276"/>
            <a:chExt cx="5184" cy="2740"/>
          </a:xfrm>
        </p:grpSpPr>
        <p:sp>
          <p:nvSpPr>
            <p:cNvPr id="53" name="Rounded Rectangle 5"/>
            <p:cNvSpPr/>
            <p:nvPr/>
          </p:nvSpPr>
          <p:spPr>
            <a:xfrm>
              <a:off x="1392" y="727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54" name="TextBox 6"/>
            <p:cNvSpPr txBox="1"/>
            <p:nvPr/>
          </p:nvSpPr>
          <p:spPr>
            <a:xfrm>
              <a:off x="1536" y="7420"/>
              <a:ext cx="1836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 sz="1200">
                  <a:solidFill>
                    <a:srgbClr val="2C2C2C"/>
                  </a:solidFill>
                  <a:latin typeface="微软雅黑"/>
                </a:defRPr>
              </a:pPr>
              <a:r>
                <a:rPr lang="en-US" altLang="zh-CN" sz="1200" dirty="0"/>
                <a:t>⏱️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时间轴导航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  <p:sp>
          <p:nvSpPr>
            <p:cNvPr id="55" name="Rounded Rectangle 7"/>
            <p:cNvSpPr/>
            <p:nvPr/>
          </p:nvSpPr>
          <p:spPr>
            <a:xfrm>
              <a:off x="1392" y="799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56" name="TextBox 8"/>
            <p:cNvSpPr txBox="1"/>
            <p:nvPr/>
          </p:nvSpPr>
          <p:spPr>
            <a:xfrm>
              <a:off x="1536" y="8140"/>
              <a:ext cx="1836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👤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历史人物志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  <p:sp>
          <p:nvSpPr>
            <p:cNvPr id="57" name="Rounded Rectangle 9"/>
            <p:cNvSpPr/>
            <p:nvPr/>
          </p:nvSpPr>
          <p:spPr>
            <a:xfrm>
              <a:off x="1392" y="871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58" name="TextBox 10"/>
            <p:cNvSpPr txBox="1"/>
            <p:nvPr/>
          </p:nvSpPr>
          <p:spPr>
            <a:xfrm>
              <a:off x="1536" y="8860"/>
              <a:ext cx="1836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🗄️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史料数据库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  <p:sp>
          <p:nvSpPr>
            <p:cNvPr id="59" name="Rounded Rectangle 11"/>
            <p:cNvSpPr/>
            <p:nvPr/>
          </p:nvSpPr>
          <p:spPr>
            <a:xfrm>
              <a:off x="1392" y="943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60" name="TextBox 12"/>
            <p:cNvSpPr txBox="1"/>
            <p:nvPr/>
          </p:nvSpPr>
          <p:spPr>
            <a:xfrm>
              <a:off x="1536" y="9580"/>
              <a:ext cx="2078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🏆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历史知识竞赛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</p:grpSp>
      <p:sp>
        <p:nvSpPr>
          <p:cNvPr id="62" name="TextBox 14"/>
          <p:cNvSpPr txBox="1"/>
          <p:nvPr/>
        </p:nvSpPr>
        <p:spPr>
          <a:xfrm>
            <a:off x="8936672" y="4019560"/>
            <a:ext cx="1343025" cy="2914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rPr lang="zh-CN" altLang="en-US" dirty="0"/>
              <a:t>大学生文化素养</a:t>
            </a:r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975360" y="4620260"/>
            <a:ext cx="3291840" cy="1739900"/>
            <a:chOff x="6864" y="7276"/>
            <a:chExt cx="5184" cy="2740"/>
          </a:xfrm>
        </p:grpSpPr>
        <p:sp>
          <p:nvSpPr>
            <p:cNvPr id="63" name="Rounded Rectangle 15"/>
            <p:cNvSpPr/>
            <p:nvPr/>
          </p:nvSpPr>
          <p:spPr>
            <a:xfrm>
              <a:off x="6864" y="727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64" name="TextBox 16"/>
            <p:cNvSpPr txBox="1"/>
            <p:nvPr/>
          </p:nvSpPr>
          <p:spPr>
            <a:xfrm>
              <a:off x="7008" y="7420"/>
              <a:ext cx="1488" cy="4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l" eaLnBrk="0" fontAlgn="base" hangingPunct="0">
                <a:buClrTx/>
                <a:buSzTx/>
                <a:buFontTx/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📋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精神谱系</a:t>
              </a:r>
              <a:endParaRPr lang="zh-CN" altLang="zh-CN" sz="1200" dirty="0">
                <a:solidFill>
                  <a:srgbClr val="2C2C2C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65" name="Rounded Rectangle 17"/>
            <p:cNvSpPr/>
            <p:nvPr/>
          </p:nvSpPr>
          <p:spPr>
            <a:xfrm>
              <a:off x="6864" y="799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66" name="TextBox 18"/>
            <p:cNvSpPr txBox="1"/>
            <p:nvPr/>
          </p:nvSpPr>
          <p:spPr>
            <a:xfrm>
              <a:off x="7008" y="8140"/>
              <a:ext cx="2078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📜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法律条文解读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  <p:sp>
          <p:nvSpPr>
            <p:cNvPr id="67" name="Rounded Rectangle 19"/>
            <p:cNvSpPr/>
            <p:nvPr/>
          </p:nvSpPr>
          <p:spPr>
            <a:xfrm>
              <a:off x="6864" y="871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68" name="TextBox 20"/>
            <p:cNvSpPr txBox="1"/>
            <p:nvPr/>
          </p:nvSpPr>
          <p:spPr>
            <a:xfrm>
              <a:off x="7008" y="8860"/>
              <a:ext cx="2078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💚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心理健康支持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  <p:sp>
          <p:nvSpPr>
            <p:cNvPr id="69" name="Rounded Rectangle 21"/>
            <p:cNvSpPr/>
            <p:nvPr/>
          </p:nvSpPr>
          <p:spPr>
            <a:xfrm>
              <a:off x="6864" y="943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70" name="TextBox 22"/>
            <p:cNvSpPr txBox="1"/>
            <p:nvPr/>
          </p:nvSpPr>
          <p:spPr>
            <a:xfrm>
              <a:off x="7008" y="9580"/>
              <a:ext cx="2078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✅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学习成果检测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</p:grpSp>
      <p:sp>
        <p:nvSpPr>
          <p:cNvPr id="71" name="Rectangle 23"/>
          <p:cNvSpPr/>
          <p:nvPr/>
        </p:nvSpPr>
        <p:spPr>
          <a:xfrm>
            <a:off x="4449445" y="3843020"/>
            <a:ext cx="6767195" cy="59436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pSp>
        <p:nvGrpSpPr>
          <p:cNvPr id="25" name="组合 24"/>
          <p:cNvGrpSpPr/>
          <p:nvPr/>
        </p:nvGrpSpPr>
        <p:grpSpPr>
          <a:xfrm>
            <a:off x="7924800" y="4620260"/>
            <a:ext cx="3291840" cy="1739900"/>
            <a:chOff x="12336" y="7276"/>
            <a:chExt cx="5184" cy="2740"/>
          </a:xfrm>
        </p:grpSpPr>
        <p:sp>
          <p:nvSpPr>
            <p:cNvPr id="73" name="Rounded Rectangle 25"/>
            <p:cNvSpPr/>
            <p:nvPr/>
          </p:nvSpPr>
          <p:spPr>
            <a:xfrm>
              <a:off x="12336" y="727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74" name="TextBox 26"/>
            <p:cNvSpPr txBox="1"/>
            <p:nvPr/>
          </p:nvSpPr>
          <p:spPr>
            <a:xfrm>
              <a:off x="12480" y="7420"/>
              <a:ext cx="1593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📰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实事推送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  <p:sp>
          <p:nvSpPr>
            <p:cNvPr id="75" name="Rounded Rectangle 27"/>
            <p:cNvSpPr/>
            <p:nvPr/>
          </p:nvSpPr>
          <p:spPr>
            <a:xfrm>
              <a:off x="12336" y="799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76" name="TextBox 28"/>
            <p:cNvSpPr txBox="1"/>
            <p:nvPr/>
          </p:nvSpPr>
          <p:spPr>
            <a:xfrm>
              <a:off x="12480" y="8140"/>
              <a:ext cx="2078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📑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政策知识学习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  <p:sp>
          <p:nvSpPr>
            <p:cNvPr id="77" name="Rounded Rectangle 29"/>
            <p:cNvSpPr/>
            <p:nvPr/>
          </p:nvSpPr>
          <p:spPr>
            <a:xfrm>
              <a:off x="12336" y="871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78" name="TextBox 30"/>
            <p:cNvSpPr txBox="1"/>
            <p:nvPr/>
          </p:nvSpPr>
          <p:spPr>
            <a:xfrm>
              <a:off x="12480" y="8860"/>
              <a:ext cx="1593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✍️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写作指导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  <p:sp>
          <p:nvSpPr>
            <p:cNvPr id="79" name="Rounded Rectangle 31"/>
            <p:cNvSpPr/>
            <p:nvPr/>
          </p:nvSpPr>
          <p:spPr>
            <a:xfrm>
              <a:off x="12336" y="9436"/>
              <a:ext cx="5184" cy="576"/>
            </a:xfrm>
            <a:prstGeom prst="roundRect">
              <a:avLst/>
            </a:prstGeom>
            <a:solidFill>
              <a:srgbClr val="FFF8F0"/>
            </a:solidFill>
            <a:ln w="19050">
              <a:solidFill>
                <a:srgbClr val="AB24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80" name="TextBox 32"/>
            <p:cNvSpPr txBox="1"/>
            <p:nvPr/>
          </p:nvSpPr>
          <p:spPr>
            <a:xfrm>
              <a:off x="12480" y="9580"/>
              <a:ext cx="1593" cy="4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200" dirty="0">
                  <a:solidFill>
                    <a:srgbClr val="2C2C2C"/>
                  </a:solidFill>
                  <a:latin typeface="微软雅黑" charset="-122"/>
                  <a:ea typeface="微软雅黑" charset="-122"/>
                </a:rPr>
                <a:t>💬</a:t>
              </a:r>
              <a:r>
                <a:rPr lang="zh-CN" altLang="zh-CN" sz="1200" dirty="0">
                  <a:solidFill>
                    <a:srgbClr val="2C2C2C"/>
                  </a:solidFill>
                  <a:latin typeface="微软雅黑"/>
                </a:rPr>
                <a:t>智能答疑</a:t>
              </a:r>
              <a:endParaRPr lang="zh-CN" altLang="zh-CN" sz="1200" dirty="0">
                <a:solidFill>
                  <a:srgbClr val="2C2C2C"/>
                </a:solidFill>
                <a:latin typeface="微软雅黑"/>
              </a:endParaRPr>
            </a:p>
          </p:txBody>
        </p:sp>
      </p:grpSp>
      <p:sp>
        <p:nvSpPr>
          <p:cNvPr id="2" name="TextBox 24"/>
          <p:cNvSpPr txBox="1"/>
          <p:nvPr/>
        </p:nvSpPr>
        <p:spPr>
          <a:xfrm>
            <a:off x="6480810" y="399108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习近平新时代中国特色社会主义思想</a:t>
            </a: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6458819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垂直智能体矩阵</a:t>
            </a:r>
            <a:r>
              <a:rPr lang="zh-CN" altLang="en-US" b="1" dirty="0">
                <a:solidFill>
                  <a:srgbClr val="C00000"/>
                </a:solidFill>
                <a:latin typeface="+mj-ea"/>
              </a:rPr>
              <a:t>（科研、实践、通用）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Rectangle 3"/>
          <p:cNvSpPr/>
          <p:nvPr/>
        </p:nvSpPr>
        <p:spPr>
          <a:xfrm>
            <a:off x="883920" y="1645677"/>
            <a:ext cx="3474720" cy="59436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4"/>
          <p:cNvSpPr txBox="1"/>
          <p:nvPr/>
        </p:nvSpPr>
        <p:spPr>
          <a:xfrm>
            <a:off x="2195522" y="1782837"/>
            <a:ext cx="85151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rPr lang="zh-CN" altLang="en-US" dirty="0"/>
              <a:t>科研助手</a:t>
            </a:r>
            <a:endParaRPr dirty="0"/>
          </a:p>
        </p:txBody>
      </p:sp>
      <p:sp>
        <p:nvSpPr>
          <p:cNvPr id="14" name="Rounded Rectangle 5"/>
          <p:cNvSpPr/>
          <p:nvPr/>
        </p:nvSpPr>
        <p:spPr>
          <a:xfrm>
            <a:off x="975360" y="2422917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6"/>
          <p:cNvSpPr txBox="1"/>
          <p:nvPr/>
        </p:nvSpPr>
        <p:spPr>
          <a:xfrm>
            <a:off x="1066800" y="2514357"/>
            <a:ext cx="147348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200" dirty="0">
                <a:solidFill>
                  <a:srgbClr val="2C2C2C"/>
                </a:solidFill>
                <a:latin typeface="微软雅黑" charset="-122"/>
                <a:ea typeface="微软雅黑" charset="-122"/>
              </a:rPr>
              <a:t>✍️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智能润色与扩写</a:t>
            </a:r>
            <a:endParaRPr lang="zh-CN" altLang="zh-CN" sz="1200" dirty="0">
              <a:solidFill>
                <a:srgbClr val="333333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6" name="Rounded Rectangle 7"/>
          <p:cNvSpPr/>
          <p:nvPr/>
        </p:nvSpPr>
        <p:spPr>
          <a:xfrm>
            <a:off x="975360" y="2880117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8"/>
          <p:cNvSpPr txBox="1"/>
          <p:nvPr/>
        </p:nvSpPr>
        <p:spPr>
          <a:xfrm>
            <a:off x="1066800" y="2971557"/>
            <a:ext cx="147348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200" dirty="0">
                <a:solidFill>
                  <a:srgbClr val="2C2C2C"/>
                </a:solidFill>
                <a:latin typeface="微软雅黑" charset="-122"/>
                <a:ea typeface="微软雅黑" charset="-122"/>
              </a:rPr>
              <a:t>📚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文献综述智能体</a:t>
            </a:r>
            <a:endParaRPr lang="zh-CN" altLang="zh-CN" sz="1200" dirty="0">
              <a:solidFill>
                <a:srgbClr val="333333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8" name="Rounded Rectangle 9"/>
          <p:cNvSpPr/>
          <p:nvPr/>
        </p:nvSpPr>
        <p:spPr>
          <a:xfrm>
            <a:off x="975360" y="3337317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0"/>
          <p:cNvSpPr txBox="1"/>
          <p:nvPr/>
        </p:nvSpPr>
        <p:spPr>
          <a:xfrm>
            <a:off x="1066800" y="3428757"/>
            <a:ext cx="131959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200" dirty="0">
                <a:solidFill>
                  <a:srgbClr val="2C2C2C"/>
                </a:solidFill>
                <a:latin typeface="微软雅黑" charset="-122"/>
                <a:ea typeface="微软雅黑" charset="-122"/>
              </a:rPr>
              <a:t>🌐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英文文献翻译</a:t>
            </a:r>
            <a:endParaRPr lang="zh-CN" altLang="zh-CN" sz="1200" dirty="0">
              <a:solidFill>
                <a:srgbClr val="333333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0" name="Rounded Rectangle 11"/>
          <p:cNvSpPr/>
          <p:nvPr/>
        </p:nvSpPr>
        <p:spPr>
          <a:xfrm>
            <a:off x="975360" y="3794517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12"/>
          <p:cNvSpPr txBox="1"/>
          <p:nvPr/>
        </p:nvSpPr>
        <p:spPr>
          <a:xfrm>
            <a:off x="1066800" y="3885957"/>
            <a:ext cx="131959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200" dirty="0">
                <a:solidFill>
                  <a:srgbClr val="2C2C2C"/>
                </a:solidFill>
                <a:latin typeface="微软雅黑" charset="-122"/>
                <a:ea typeface="微软雅黑" charset="-122"/>
              </a:rPr>
              <a:t>💡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选题推荐助手</a:t>
            </a:r>
            <a:endParaRPr lang="zh-CN" altLang="zh-CN" sz="1200" dirty="0">
              <a:solidFill>
                <a:srgbClr val="333333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3" name="Rectangle 13"/>
          <p:cNvSpPr/>
          <p:nvPr/>
        </p:nvSpPr>
        <p:spPr>
          <a:xfrm>
            <a:off x="4358640" y="1645677"/>
            <a:ext cx="3474720" cy="59436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14"/>
          <p:cNvSpPr txBox="1"/>
          <p:nvPr/>
        </p:nvSpPr>
        <p:spPr>
          <a:xfrm>
            <a:off x="5670242" y="1782837"/>
            <a:ext cx="85151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rPr lang="zh-CN" altLang="en-US" dirty="0"/>
              <a:t>实践助手</a:t>
            </a:r>
            <a:endParaRPr dirty="0"/>
          </a:p>
        </p:txBody>
      </p:sp>
      <p:sp>
        <p:nvSpPr>
          <p:cNvPr id="33" name="Rounded Rectangle 15"/>
          <p:cNvSpPr/>
          <p:nvPr/>
        </p:nvSpPr>
        <p:spPr>
          <a:xfrm>
            <a:off x="4450080" y="2422917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16"/>
          <p:cNvSpPr txBox="1"/>
          <p:nvPr/>
        </p:nvSpPr>
        <p:spPr>
          <a:xfrm>
            <a:off x="4541520" y="2514357"/>
            <a:ext cx="131959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200" dirty="0">
                <a:solidFill>
                  <a:srgbClr val="2C2C2C"/>
                </a:solidFill>
                <a:latin typeface="微软雅黑" charset="-122"/>
                <a:ea typeface="微软雅黑" charset="-122"/>
              </a:rPr>
              <a:t>📋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实践方案设计</a:t>
            </a:r>
            <a:endParaRPr lang="zh-CN" altLang="zh-CN" sz="1200" dirty="0">
              <a:solidFill>
                <a:srgbClr val="333333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35" name="Rounded Rectangle 17"/>
          <p:cNvSpPr/>
          <p:nvPr/>
        </p:nvSpPr>
        <p:spPr>
          <a:xfrm>
            <a:off x="4450080" y="2880117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18"/>
          <p:cNvSpPr txBox="1"/>
          <p:nvPr/>
        </p:nvSpPr>
        <p:spPr>
          <a:xfrm>
            <a:off x="4541520" y="2971557"/>
            <a:ext cx="10118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200" dirty="0">
                <a:solidFill>
                  <a:srgbClr val="2C2C2C"/>
                </a:solidFill>
                <a:latin typeface="微软雅黑" charset="-122"/>
                <a:ea typeface="微软雅黑" charset="-122"/>
              </a:rPr>
              <a:t>🚩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红色研学</a:t>
            </a:r>
            <a:endParaRPr lang="zh-CN" altLang="zh-CN" sz="1200" dirty="0">
              <a:solidFill>
                <a:srgbClr val="333333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1" name="Rectangle 23"/>
          <p:cNvSpPr/>
          <p:nvPr/>
        </p:nvSpPr>
        <p:spPr>
          <a:xfrm>
            <a:off x="7833360" y="1645677"/>
            <a:ext cx="3474720" cy="59436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2" name="TextBox 24"/>
          <p:cNvSpPr txBox="1"/>
          <p:nvPr/>
        </p:nvSpPr>
        <p:spPr>
          <a:xfrm>
            <a:off x="9144962" y="1782837"/>
            <a:ext cx="85151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rPr lang="zh-CN" altLang="en-US" dirty="0"/>
              <a:t>通用工具</a:t>
            </a:r>
            <a:endParaRPr dirty="0"/>
          </a:p>
        </p:txBody>
      </p:sp>
      <p:sp>
        <p:nvSpPr>
          <p:cNvPr id="43" name="Rounded Rectangle 25"/>
          <p:cNvSpPr/>
          <p:nvPr/>
        </p:nvSpPr>
        <p:spPr>
          <a:xfrm>
            <a:off x="7924800" y="2422917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4" name="TextBox 26"/>
          <p:cNvSpPr txBox="1"/>
          <p:nvPr/>
        </p:nvSpPr>
        <p:spPr>
          <a:xfrm>
            <a:off x="8016240" y="2514357"/>
            <a:ext cx="274947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rPr dirty="0"/>
              <a:t>🎤 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“灵感源泉”教学资源生成智能体</a:t>
            </a:r>
            <a:endParaRPr lang="zh-CN" altLang="zh-CN" sz="800" dirty="0">
              <a:solidFill>
                <a:srgbClr val="00000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5" name="Rounded Rectangle 27"/>
          <p:cNvSpPr/>
          <p:nvPr/>
        </p:nvSpPr>
        <p:spPr>
          <a:xfrm>
            <a:off x="7924800" y="2880117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6" name="TextBox 28"/>
          <p:cNvSpPr txBox="1"/>
          <p:nvPr/>
        </p:nvSpPr>
        <p:spPr>
          <a:xfrm>
            <a:off x="8016240" y="2971557"/>
            <a:ext cx="13340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rPr dirty="0"/>
              <a:t>⭐ 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PPT智能生成</a:t>
            </a:r>
            <a:endParaRPr lang="zh-CN" altLang="zh-CN" sz="800" dirty="0">
              <a:solidFill>
                <a:srgbClr val="00000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7" name="Rounded Rectangle 29"/>
          <p:cNvSpPr/>
          <p:nvPr/>
        </p:nvSpPr>
        <p:spPr>
          <a:xfrm>
            <a:off x="7924800" y="3337317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8" name="TextBox 30"/>
          <p:cNvSpPr txBox="1"/>
          <p:nvPr/>
        </p:nvSpPr>
        <p:spPr>
          <a:xfrm>
            <a:off x="8016240" y="3428757"/>
            <a:ext cx="193514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r>
              <a:rPr lang="zh-CN" altLang="en-US" dirty="0"/>
              <a:t>🏛️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学术写作与润色智能体</a:t>
            </a:r>
            <a:endParaRPr lang="zh-CN" altLang="zh-CN" dirty="0">
              <a:latin typeface="Arial" panose="020B0604020202020204" pitchFamily="34" charset="0"/>
            </a:endParaRPr>
          </a:p>
          <a:p>
            <a:pPr>
              <a:defRPr sz="1200">
                <a:solidFill>
                  <a:srgbClr val="2C2C2C"/>
                </a:solidFill>
                <a:latin typeface="微软雅黑"/>
              </a:defRPr>
            </a:pPr>
            <a:endParaRPr dirty="0"/>
          </a:p>
        </p:txBody>
      </p:sp>
      <p:sp>
        <p:nvSpPr>
          <p:cNvPr id="25" name="Rounded Rectangle 9"/>
          <p:cNvSpPr/>
          <p:nvPr/>
        </p:nvSpPr>
        <p:spPr>
          <a:xfrm>
            <a:off x="975360" y="4249038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TextBox 10"/>
          <p:cNvSpPr txBox="1"/>
          <p:nvPr/>
        </p:nvSpPr>
        <p:spPr>
          <a:xfrm>
            <a:off x="1066800" y="4340478"/>
            <a:ext cx="131959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200" dirty="0">
                <a:solidFill>
                  <a:srgbClr val="2C2C2C"/>
                </a:solidFill>
                <a:latin typeface="微软雅黑" charset="-122"/>
                <a:ea typeface="微软雅黑" charset="-122"/>
              </a:rPr>
              <a:t>📄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生成项目报告</a:t>
            </a:r>
            <a:endParaRPr lang="zh-CN" altLang="zh-CN" sz="1200" dirty="0">
              <a:solidFill>
                <a:srgbClr val="333333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7" name="Rounded Rectangle 11"/>
          <p:cNvSpPr/>
          <p:nvPr/>
        </p:nvSpPr>
        <p:spPr>
          <a:xfrm>
            <a:off x="975360" y="4706238"/>
            <a:ext cx="3291840" cy="36576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12"/>
          <p:cNvSpPr txBox="1"/>
          <p:nvPr/>
        </p:nvSpPr>
        <p:spPr>
          <a:xfrm>
            <a:off x="1066800" y="4797678"/>
            <a:ext cx="127150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200" dirty="0">
                <a:solidFill>
                  <a:srgbClr val="2C2C2C"/>
                </a:solidFill>
                <a:latin typeface="微软雅黑" charset="-122"/>
                <a:ea typeface="微软雅黑" charset="-122"/>
              </a:rPr>
              <a:t>🔍</a:t>
            </a:r>
            <a:r>
              <a:rPr lang="zh-CN" altLang="zh-CN" sz="1200" dirty="0">
                <a:solidFill>
                  <a:srgbClr val="333333"/>
                </a:solidFill>
                <a:latin typeface="微软雅黑" charset="-122"/>
                <a:ea typeface="微软雅黑" charset="-122"/>
              </a:rPr>
              <a:t>去除 AI 痕迹</a:t>
            </a:r>
            <a:endParaRPr lang="zh-CN" altLang="zh-CN" sz="1200" dirty="0">
              <a:solidFill>
                <a:srgbClr val="333333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55354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垂直智能体矩阵</a:t>
            </a:r>
            <a:r>
              <a:rPr lang="zh-CN" altLang="en-US" b="1" dirty="0">
                <a:solidFill>
                  <a:srgbClr val="C00000"/>
                </a:solidFill>
                <a:latin typeface="+mj-ea"/>
              </a:rPr>
              <a:t>（具体应用）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81607"/>
            <a:ext cx="12192000" cy="411073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84" y="1704526"/>
            <a:ext cx="9902952" cy="468588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984" y="1704526"/>
            <a:ext cx="9830378" cy="468588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984" y="1700949"/>
            <a:ext cx="9876835" cy="458289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rcRect b="18373"/>
          <a:stretch>
            <a:fillRect/>
          </a:stretch>
        </p:blipFill>
        <p:spPr>
          <a:xfrm>
            <a:off x="2146044" y="1700949"/>
            <a:ext cx="9888775" cy="469303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650" y="1700949"/>
            <a:ext cx="6234083" cy="480991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5354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垂直智能体矩阵</a:t>
            </a:r>
            <a:r>
              <a:rPr lang="zh-CN" altLang="en-US" b="1" dirty="0">
                <a:solidFill>
                  <a:srgbClr val="C00000"/>
                </a:solidFill>
                <a:latin typeface="+mj-ea"/>
              </a:rPr>
              <a:t>（具体应用）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29" y="944794"/>
            <a:ext cx="10624547" cy="552944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5354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垂直智能体矩阵</a:t>
            </a:r>
            <a:r>
              <a:rPr lang="zh-CN" altLang="en-US" b="1" dirty="0">
                <a:solidFill>
                  <a:srgbClr val="C00000"/>
                </a:solidFill>
                <a:latin typeface="+mj-ea"/>
              </a:rPr>
              <a:t>（具体应用）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图片 2" descr="Screenshot_2026-03-16 15.08.27_fXBiz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803910"/>
            <a:ext cx="10383520" cy="561911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5354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垂直智能体矩阵</a:t>
            </a:r>
            <a:r>
              <a:rPr lang="zh-CN" altLang="en-US" b="1" dirty="0">
                <a:solidFill>
                  <a:srgbClr val="C00000"/>
                </a:solidFill>
                <a:latin typeface="+mj-ea"/>
              </a:rPr>
              <a:t>（具体应用）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图片 1" descr="Screenshot_2026-03-16 15.09.16_aR5JB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4565" y="773430"/>
            <a:ext cx="9446260" cy="5690870"/>
          </a:xfrm>
          <a:prstGeom prst="rect">
            <a:avLst/>
          </a:prstGeom>
        </p:spPr>
      </p:pic>
      <p:pic>
        <p:nvPicPr>
          <p:cNvPr id="4" name="图片 3" descr="Screenshot_2026-03-16 15.09.50_6vgVp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65" y="773430"/>
            <a:ext cx="9446260" cy="57308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5354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垂直智能体矩阵</a:t>
            </a:r>
            <a:r>
              <a:rPr lang="zh-CN" altLang="en-US" b="1" dirty="0">
                <a:solidFill>
                  <a:srgbClr val="C00000"/>
                </a:solidFill>
                <a:latin typeface="+mj-ea"/>
              </a:rPr>
              <a:t>（具体应用）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图片 2" descr="/Users/liulu/Library/Containers/com.kingsoft.wpsoffice.mac/Data/tmp/picturecompress_20260316100007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410" y="1724025"/>
            <a:ext cx="11055985" cy="4429125"/>
          </a:xfrm>
          <a:prstGeom prst="rect">
            <a:avLst/>
          </a:prstGeom>
        </p:spPr>
      </p:pic>
      <p:pic>
        <p:nvPicPr>
          <p:cNvPr id="2" name="图片 1" descr="Screenshot_2026-03-16 09.58.19_xmzFk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95" y="1450340"/>
            <a:ext cx="4215765" cy="4846955"/>
          </a:xfrm>
          <a:prstGeom prst="rect">
            <a:avLst/>
          </a:prstGeom>
        </p:spPr>
      </p:pic>
      <p:pic>
        <p:nvPicPr>
          <p:cNvPr id="4" name="图片 3" descr="Screenshot_2026-03-16 09.58.30_93vwT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225" y="1450340"/>
            <a:ext cx="5821045" cy="48469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380165" y="400693"/>
            <a:ext cx="8897421" cy="6010382"/>
            <a:chOff x="1191801" y="400693"/>
            <a:chExt cx="8897421" cy="601038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8" t="14963" r="11275" b="15497"/>
            <a:stretch>
              <a:fillRect/>
            </a:stretch>
          </p:blipFill>
          <p:spPr>
            <a:xfrm>
              <a:off x="1191801" y="400693"/>
              <a:ext cx="8897421" cy="601038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 rot="21139337">
              <a:off x="3245810" y="1761386"/>
              <a:ext cx="1313180" cy="28007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8800" dirty="0">
                  <a:solidFill>
                    <a:schemeClr val="accent1"/>
                  </a:solidFill>
                  <a:latin typeface="+mj-ea"/>
                  <a:ea typeface="+mj-ea"/>
                </a:rPr>
                <a:t>目</a:t>
              </a:r>
              <a:endParaRPr lang="en-US" altLang="zh-CN" sz="8800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r>
                <a:rPr lang="zh-CN" altLang="en-US" sz="8800" dirty="0">
                  <a:solidFill>
                    <a:schemeClr val="accent1"/>
                  </a:solidFill>
                  <a:latin typeface="+mj-ea"/>
                  <a:ea typeface="+mj-ea"/>
                </a:rPr>
                <a:t>录</a:t>
              </a:r>
              <a:endParaRPr lang="zh-CN" altLang="en-US" sz="88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6316229" y="2070290"/>
              <a:ext cx="3313728" cy="2255756"/>
              <a:chOff x="6316229" y="2070290"/>
              <a:chExt cx="3313728" cy="2255756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6316229" y="2070290"/>
                <a:ext cx="280233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 产品背景</a:t>
                </a:r>
                <a:endParaRPr lang="zh-CN" altLang="en-US" sz="24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6316229" y="2944219"/>
                <a:ext cx="2073003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AI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技术赋能</a:t>
                </a:r>
                <a:endParaRPr lang="en-US" altLang="zh-CN" sz="24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6316229" y="3864381"/>
                <a:ext cx="3313728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 平台特点及功能介绍</a:t>
                </a:r>
                <a:endParaRPr lang="en-US" altLang="zh-CN" sz="24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10823969" y="474652"/>
            <a:ext cx="572595" cy="572595"/>
            <a:chOff x="7843463" y="-1097195"/>
            <a:chExt cx="667820" cy="667820"/>
          </a:xfrm>
        </p:grpSpPr>
        <p:sp>
          <p:nvSpPr>
            <p:cNvPr id="25" name="椭圆 24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27" name="箭头: V 形 26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箭头: V 形 27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5354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垂直智能体矩阵</a:t>
            </a:r>
            <a:r>
              <a:rPr lang="zh-CN" altLang="en-US" b="1" dirty="0">
                <a:solidFill>
                  <a:srgbClr val="C00000"/>
                </a:solidFill>
                <a:latin typeface="+mj-ea"/>
              </a:rPr>
              <a:t>（具体应用）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5" name="图片 14" descr="Screenshot_2026-03-16 09.58.54_gbXIb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255" y="969010"/>
            <a:ext cx="3843020" cy="4082415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Screenshot_2026-03-16 09.59.04_sVYd3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60" y="2357120"/>
            <a:ext cx="3920490" cy="408305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Screenshot_2026-03-16 09.59.14_No9zf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835" y="969010"/>
            <a:ext cx="4085590" cy="408178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Screenshot_2026-03-16 09.58.41_ZnsF5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035" y="2357120"/>
            <a:ext cx="3117850" cy="408305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53549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垂直智能体矩阵</a:t>
            </a:r>
            <a:r>
              <a:rPr lang="zh-CN" altLang="en-US" b="1" dirty="0">
                <a:solidFill>
                  <a:srgbClr val="C00000"/>
                </a:solidFill>
                <a:latin typeface="+mj-ea"/>
              </a:rPr>
              <a:t>（具体应用）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30" y="906778"/>
            <a:ext cx="10624547" cy="55034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76" y="1390363"/>
            <a:ext cx="8925901" cy="50394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264" y="1390363"/>
            <a:ext cx="8880523" cy="50394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576" y="1390363"/>
            <a:ext cx="8925380" cy="505897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322716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3、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知识库管理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610" y="1056846"/>
            <a:ext cx="11046898" cy="500562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272" y="1780437"/>
            <a:ext cx="5924926" cy="414561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368883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4、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电子书资源库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412" y="1009392"/>
            <a:ext cx="11695176" cy="529592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407" y="1493735"/>
            <a:ext cx="8808181" cy="481158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8148" y="1680239"/>
            <a:ext cx="9663751" cy="49076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50738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5、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数字教材、教案创编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860" y="2056597"/>
            <a:ext cx="8174039" cy="453125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3038" y="846545"/>
            <a:ext cx="10911456" cy="79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60"/>
              </a:spcBef>
            </a:pPr>
            <a:r>
              <a:rPr lang="zh-CN" altLang="en-US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针对</a:t>
            </a:r>
            <a:r>
              <a:rPr lang="en-US" altLang="zh-CN" sz="1600" dirty="0" err="1">
                <a:solidFill>
                  <a:srgbClr val="00070F"/>
                </a:solidFill>
                <a:latin typeface="+mn-ea"/>
                <a:cs typeface="微软雅黑" pitchFamily="34" charset="-120"/>
              </a:rPr>
              <a:t>老师创编过程中</a:t>
            </a:r>
            <a:r>
              <a:rPr lang="zh-CN" altLang="en-US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面临的</a:t>
            </a:r>
            <a:r>
              <a:rPr lang="en-US" altLang="zh-CN" sz="1600" dirty="0" err="1">
                <a:solidFill>
                  <a:srgbClr val="00070F"/>
                </a:solidFill>
                <a:latin typeface="+mn-ea"/>
                <a:cs typeface="微软雅黑" pitchFamily="34" charset="-120"/>
              </a:rPr>
              <a:t>实际问题，基于专业学科出版物</a:t>
            </a:r>
            <a:r>
              <a:rPr lang="zh-CN" altLang="en-US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等各类</a:t>
            </a:r>
            <a:r>
              <a:rPr lang="en-US" altLang="zh-CN" sz="1600" dirty="0" err="1">
                <a:solidFill>
                  <a:srgbClr val="00070F"/>
                </a:solidFill>
                <a:latin typeface="+mn-ea"/>
                <a:cs typeface="微软雅黑" pitchFamily="34" charset="-120"/>
              </a:rPr>
              <a:t>资源，构建专业高质量数据集</a:t>
            </a:r>
            <a:r>
              <a:rPr lang="en-US" altLang="zh-CN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，</a:t>
            </a:r>
            <a:r>
              <a:rPr lang="zh-CN" altLang="en-US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进行</a:t>
            </a:r>
            <a:r>
              <a:rPr lang="en-US" altLang="zh-CN" sz="1600" dirty="0" err="1">
                <a:solidFill>
                  <a:srgbClr val="00070F"/>
                </a:solidFill>
                <a:latin typeface="+mn-ea"/>
                <a:cs typeface="微软雅黑" pitchFamily="34" charset="-120"/>
              </a:rPr>
              <a:t>针对性模型训练</a:t>
            </a:r>
            <a:r>
              <a:rPr lang="en-US" altLang="zh-CN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，</a:t>
            </a:r>
            <a:r>
              <a:rPr lang="zh-CN" altLang="en-US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搭建</a:t>
            </a:r>
            <a:r>
              <a:rPr lang="en-US" altLang="zh-CN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专</a:t>
            </a:r>
            <a:r>
              <a:rPr lang="zh-CN" altLang="en-US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用于</a:t>
            </a:r>
            <a:r>
              <a:rPr lang="en-US" altLang="zh-CN" sz="1600" dirty="0" err="1">
                <a:solidFill>
                  <a:srgbClr val="00070F"/>
                </a:solidFill>
                <a:latin typeface="+mn-ea"/>
                <a:cs typeface="微软雅黑" pitchFamily="34" charset="-120"/>
              </a:rPr>
              <a:t>教材创编的智能体</a:t>
            </a:r>
            <a:r>
              <a:rPr lang="en-US" altLang="zh-CN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，</a:t>
            </a:r>
            <a:r>
              <a:rPr lang="zh-CN" altLang="en-US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再</a:t>
            </a:r>
            <a:r>
              <a:rPr lang="en-US" altLang="zh-CN" sz="1600" dirty="0" err="1">
                <a:solidFill>
                  <a:srgbClr val="00070F"/>
                </a:solidFill>
                <a:latin typeface="+mn-ea"/>
                <a:cs typeface="微软雅黑" pitchFamily="34" charset="-120"/>
              </a:rPr>
              <a:t>将这些智能能力嵌入教材</a:t>
            </a:r>
            <a:r>
              <a:rPr lang="en-US" altLang="zh-CN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/</a:t>
            </a:r>
            <a:r>
              <a:rPr lang="zh-CN" altLang="en-US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课件</a:t>
            </a:r>
            <a:r>
              <a:rPr lang="en-US" altLang="zh-CN" sz="1600" dirty="0" err="1">
                <a:solidFill>
                  <a:srgbClr val="00070F"/>
                </a:solidFill>
                <a:latin typeface="+mn-ea"/>
                <a:cs typeface="微软雅黑" pitchFamily="34" charset="-120"/>
              </a:rPr>
              <a:t>创编工具</a:t>
            </a:r>
            <a:r>
              <a:rPr lang="en-US" altLang="zh-CN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，</a:t>
            </a:r>
            <a:r>
              <a:rPr lang="zh-CN" altLang="en-US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从根本上解决</a:t>
            </a:r>
            <a:r>
              <a:rPr lang="en-US" altLang="zh-CN" sz="1600" dirty="0" err="1">
                <a:solidFill>
                  <a:srgbClr val="00070F"/>
                </a:solidFill>
                <a:latin typeface="+mn-ea"/>
                <a:cs typeface="微软雅黑" pitchFamily="34" charset="-120"/>
              </a:rPr>
              <a:t>创编</a:t>
            </a:r>
            <a:r>
              <a:rPr lang="zh-CN" altLang="en-US" sz="1600" dirty="0">
                <a:solidFill>
                  <a:srgbClr val="00070F"/>
                </a:solidFill>
                <a:latin typeface="+mn-ea"/>
                <a:cs typeface="微软雅黑" pitchFamily="34" charset="-120"/>
              </a:rPr>
              <a:t>问题。</a:t>
            </a:r>
            <a:endParaRPr lang="en-US" altLang="zh-CN" sz="1600" dirty="0">
              <a:latin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50738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5、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数字教材、教案创编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815" y="1788330"/>
            <a:ext cx="7784555" cy="432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8562640" y="1675354"/>
            <a:ext cx="3482340" cy="1052195"/>
            <a:chOff x="470" y="3635"/>
            <a:chExt cx="5484" cy="1657"/>
          </a:xfrm>
        </p:grpSpPr>
        <p:sp>
          <p:nvSpPr>
            <p:cNvPr id="12" name="文本框 11"/>
            <p:cNvSpPr txBox="1"/>
            <p:nvPr>
              <p:custDataLst>
                <p:tags r:id="rId3"/>
              </p:custDataLst>
            </p:nvPr>
          </p:nvSpPr>
          <p:spPr>
            <a:xfrm>
              <a:off x="880" y="3635"/>
              <a:ext cx="507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/>
                <a:t>稿件导入</a:t>
              </a:r>
              <a:endParaRPr lang="zh-CN" altLang="en-US" sz="1600" b="1" dirty="0"/>
            </a:p>
          </p:txBody>
        </p: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972" y="4129"/>
              <a:ext cx="4714" cy="1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20000"/>
                </a:lnSpc>
                <a:buClrTx/>
                <a:buSzPct val="25000"/>
                <a:buFontTx/>
                <a:defRPr/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rPr>
                <a:t>支持导入word、</a:t>
              </a:r>
              <a:r>
                <a:rPr lang="en-US" altLang="zh-CN" sz="1200" dirty="0" err="1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rPr>
                <a:t>epub</a:t>
              </a: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rPr>
                <a:t>稿件，系统自动解析，生成对应章节目录及内容，便于快速对已有稿件加工创作</a:t>
              </a:r>
              <a:endPara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grpSp>
          <p:nvGrpSpPr>
            <p:cNvPr id="14" name="组合 13"/>
            <p:cNvGrpSpPr/>
            <p:nvPr>
              <p:custDataLst>
                <p:tags r:id="rId5"/>
              </p:custDataLst>
            </p:nvPr>
          </p:nvGrpSpPr>
          <p:grpSpPr>
            <a:xfrm>
              <a:off x="470" y="3723"/>
              <a:ext cx="384" cy="384"/>
              <a:chOff x="697" y="2633"/>
              <a:chExt cx="384" cy="384"/>
            </a:xfrm>
          </p:grpSpPr>
          <p:sp>
            <p:nvSpPr>
              <p:cNvPr id="15" name="KOPPT"/>
              <p:cNvSpPr/>
              <p:nvPr>
                <p:custDataLst>
                  <p:tags r:id="rId6"/>
                </p:custDataLst>
              </p:nvPr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16" name="KOPPT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grpSp>
        <p:nvGrpSpPr>
          <p:cNvPr id="17" name="组合 16"/>
          <p:cNvGrpSpPr/>
          <p:nvPr>
            <p:custDataLst>
              <p:tags r:id="rId8"/>
            </p:custDataLst>
          </p:nvPr>
        </p:nvGrpSpPr>
        <p:grpSpPr>
          <a:xfrm>
            <a:off x="8562640" y="2954879"/>
            <a:ext cx="3482340" cy="1278890"/>
            <a:chOff x="470" y="5824"/>
            <a:chExt cx="5484" cy="2014"/>
          </a:xfrm>
        </p:grpSpPr>
        <p:sp>
          <p:nvSpPr>
            <p:cNvPr id="18" name="文本框 17"/>
            <p:cNvSpPr txBox="1"/>
            <p:nvPr>
              <p:custDataLst>
                <p:tags r:id="rId9"/>
              </p:custDataLst>
            </p:nvPr>
          </p:nvSpPr>
          <p:spPr>
            <a:xfrm>
              <a:off x="880" y="5824"/>
              <a:ext cx="5074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/>
                <a:t>目录调整</a:t>
              </a:r>
              <a:endParaRPr lang="zh-CN" altLang="en-US" sz="1600" b="1" dirty="0"/>
            </a:p>
            <a:p>
              <a:endParaRPr lang="zh-CN" altLang="en-US" sz="1600" b="1" dirty="0"/>
            </a:p>
          </p:txBody>
        </p:sp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880" y="6326"/>
              <a:ext cx="4714" cy="1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20000"/>
                </a:lnSpc>
                <a:buSzPct val="25000"/>
                <a:defRPr/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rPr>
                <a:t>支持自由设置章节目录级别及内容，树状结构直观展现章节关系，拖拽调整章节顺序，灵活便捷操作管理</a:t>
              </a:r>
              <a:endPara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sym typeface="+mn-ea"/>
              </a:endParaRPr>
            </a:p>
            <a:p>
              <a:pPr algn="just" defTabSz="913765">
                <a:lnSpc>
                  <a:spcPct val="120000"/>
                </a:lnSpc>
                <a:buClrTx/>
                <a:buSzPct val="25000"/>
                <a:buFontTx/>
                <a:defRPr/>
              </a:pPr>
              <a:endPara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sp>
          <p:nvSpPr>
            <p:cNvPr id="20" name="KOPPT"/>
            <p:cNvSpPr/>
            <p:nvPr>
              <p:custDataLst>
                <p:tags r:id="rId11"/>
              </p:custDataLst>
            </p:nvPr>
          </p:nvSpPr>
          <p:spPr>
            <a:xfrm flipH="1">
              <a:off x="470" y="5936"/>
              <a:ext cx="385" cy="385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  <p:sp>
          <p:nvSpPr>
            <p:cNvPr id="21" name="KOPPT"/>
            <p:cNvSpPr/>
            <p:nvPr>
              <p:custDataLst>
                <p:tags r:id="rId12"/>
              </p:custDataLst>
            </p:nvPr>
          </p:nvSpPr>
          <p:spPr>
            <a:xfrm flipH="1">
              <a:off x="529" y="5995"/>
              <a:ext cx="267" cy="2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3"/>
            </p:custDataLst>
          </p:nvPr>
        </p:nvGrpSpPr>
        <p:grpSpPr>
          <a:xfrm>
            <a:off x="8562640" y="4239484"/>
            <a:ext cx="3482340" cy="1057275"/>
            <a:chOff x="470" y="7673"/>
            <a:chExt cx="5484" cy="1665"/>
          </a:xfrm>
        </p:grpSpPr>
        <p:sp>
          <p:nvSpPr>
            <p:cNvPr id="23" name="文本框 22"/>
            <p:cNvSpPr txBox="1"/>
            <p:nvPr>
              <p:custDataLst>
                <p:tags r:id="rId14"/>
              </p:custDataLst>
            </p:nvPr>
          </p:nvSpPr>
          <p:spPr>
            <a:xfrm>
              <a:off x="880" y="7673"/>
              <a:ext cx="507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/>
                <a:t>文字排版</a:t>
              </a:r>
              <a:endParaRPr lang="zh-CN" altLang="en-US" sz="1600" b="1" dirty="0"/>
            </a:p>
          </p:txBody>
        </p: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880" y="8175"/>
              <a:ext cx="4714" cy="1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20000"/>
                </a:lnSpc>
                <a:buClrTx/>
                <a:buSzPct val="25000"/>
                <a:buFontTx/>
                <a:defRPr/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rPr>
                <a:t>支持字体段落设置，包括常用字体、字号、样式、段落、缩进、对齐等多种字体</a:t>
              </a:r>
              <a:r>
                <a:rPr lang="en-US" altLang="zh-CN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rPr>
                <a:t>/</a:t>
              </a: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rPr>
                <a:t>段落格式、样式调整</a:t>
              </a:r>
              <a:endPara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sp>
          <p:nvSpPr>
            <p:cNvPr id="25" name="KOPPT"/>
            <p:cNvSpPr/>
            <p:nvPr>
              <p:custDataLst>
                <p:tags r:id="rId16"/>
              </p:custDataLst>
            </p:nvPr>
          </p:nvSpPr>
          <p:spPr>
            <a:xfrm flipH="1">
              <a:off x="470" y="7785"/>
              <a:ext cx="385" cy="385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  <p:sp>
          <p:nvSpPr>
            <p:cNvPr id="26" name="KOPPT"/>
            <p:cNvSpPr/>
            <p:nvPr>
              <p:custDataLst>
                <p:tags r:id="rId17"/>
              </p:custDataLst>
            </p:nvPr>
          </p:nvSpPr>
          <p:spPr>
            <a:xfrm flipH="1">
              <a:off x="529" y="7844"/>
              <a:ext cx="267" cy="2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13997" y="2492294"/>
            <a:ext cx="954912" cy="4051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63"/>
          <p:cNvSpPr txBox="1"/>
          <p:nvPr/>
        </p:nvSpPr>
        <p:spPr>
          <a:xfrm>
            <a:off x="2439403" y="2375209"/>
            <a:ext cx="64633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下划线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V="1">
            <a:off x="2839512" y="2218581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>
          <a:blip r:embed="rId18"/>
          <a:srcRect r="84837"/>
          <a:stretch>
            <a:fillRect/>
          </a:stretch>
        </p:blipFill>
        <p:spPr>
          <a:xfrm>
            <a:off x="1933604" y="2068474"/>
            <a:ext cx="1172546" cy="54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31" name="文本框 14"/>
          <p:cNvSpPr txBox="1"/>
          <p:nvPr/>
        </p:nvSpPr>
        <p:spPr>
          <a:xfrm>
            <a:off x="1823878" y="1649292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撤销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32" name="文本框 16"/>
          <p:cNvSpPr txBox="1"/>
          <p:nvPr/>
        </p:nvSpPr>
        <p:spPr>
          <a:xfrm>
            <a:off x="2277047" y="1649292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全选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33" name="文本框 18"/>
          <p:cNvSpPr txBox="1"/>
          <p:nvPr/>
        </p:nvSpPr>
        <p:spPr>
          <a:xfrm>
            <a:off x="2677822" y="1464626"/>
            <a:ext cx="492443" cy="461665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清除</a:t>
            </a:r>
            <a:endParaRPr lang="en-US" altLang="zh-CN" sz="1200" dirty="0">
              <a:solidFill>
                <a:srgbClr val="4B649F"/>
              </a:solidFill>
            </a:endParaRPr>
          </a:p>
          <a:p>
            <a:r>
              <a:rPr lang="zh-CN" altLang="en-US" sz="1200" dirty="0">
                <a:solidFill>
                  <a:srgbClr val="4B649F"/>
                </a:solidFill>
              </a:rPr>
              <a:t>格式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 flipH="1">
            <a:off x="2076422" y="1966928"/>
            <a:ext cx="1" cy="167309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>
            <a:off x="2279083" y="1556571"/>
            <a:ext cx="210" cy="579623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>
            <a:off x="2487345" y="1962622"/>
            <a:ext cx="1" cy="167309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2703643" y="1556571"/>
            <a:ext cx="0" cy="579623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>
            <a:off x="2919940" y="1962622"/>
            <a:ext cx="1" cy="167309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57"/>
          <p:cNvSpPr txBox="1"/>
          <p:nvPr/>
        </p:nvSpPr>
        <p:spPr>
          <a:xfrm>
            <a:off x="1821144" y="2757619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剪切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40" name="文本框 58"/>
          <p:cNvSpPr txBox="1"/>
          <p:nvPr/>
        </p:nvSpPr>
        <p:spPr>
          <a:xfrm>
            <a:off x="2025432" y="3168019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复制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41" name="文本框 59"/>
          <p:cNvSpPr txBox="1"/>
          <p:nvPr/>
        </p:nvSpPr>
        <p:spPr>
          <a:xfrm>
            <a:off x="2235900" y="2757619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粘贴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42" name="文本框 60"/>
          <p:cNvSpPr txBox="1"/>
          <p:nvPr/>
        </p:nvSpPr>
        <p:spPr>
          <a:xfrm>
            <a:off x="2380397" y="3168019"/>
            <a:ext cx="646331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格式刷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43" name="文本框 61"/>
          <p:cNvSpPr txBox="1"/>
          <p:nvPr/>
        </p:nvSpPr>
        <p:spPr>
          <a:xfrm>
            <a:off x="2675178" y="2757619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源码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cxnSp>
        <p:nvCxnSpPr>
          <p:cNvPr id="44" name="直接连接符 43"/>
          <p:cNvCxnSpPr/>
          <p:nvPr/>
        </p:nvCxnSpPr>
        <p:spPr>
          <a:xfrm flipV="1">
            <a:off x="2070099" y="2548743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2271967" y="2548743"/>
            <a:ext cx="0" cy="5796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2487345" y="2548743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2703643" y="2548743"/>
            <a:ext cx="0" cy="5796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2919940" y="2548743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14"/>
          <p:cNvSpPr txBox="1"/>
          <p:nvPr/>
        </p:nvSpPr>
        <p:spPr>
          <a:xfrm>
            <a:off x="2035260" y="1242236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恢复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50" name="文本框 16"/>
          <p:cNvSpPr txBox="1"/>
          <p:nvPr/>
        </p:nvSpPr>
        <p:spPr>
          <a:xfrm>
            <a:off x="2458782" y="1242236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删除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51" name="文本框 19"/>
          <p:cNvSpPr txBox="1"/>
          <p:nvPr/>
        </p:nvSpPr>
        <p:spPr>
          <a:xfrm>
            <a:off x="3435159" y="1237083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字体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52" name="文本框 20"/>
          <p:cNvSpPr txBox="1"/>
          <p:nvPr/>
        </p:nvSpPr>
        <p:spPr>
          <a:xfrm>
            <a:off x="4515914" y="1237083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字号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53" name="文本框 21"/>
          <p:cNvSpPr txBox="1"/>
          <p:nvPr/>
        </p:nvSpPr>
        <p:spPr>
          <a:xfrm>
            <a:off x="5208969" y="1644139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粗体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54" name="文本框 22"/>
          <p:cNvSpPr txBox="1"/>
          <p:nvPr/>
        </p:nvSpPr>
        <p:spPr>
          <a:xfrm>
            <a:off x="5469319" y="1237083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斜体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55" name="文本框 64"/>
          <p:cNvSpPr txBox="1"/>
          <p:nvPr/>
        </p:nvSpPr>
        <p:spPr>
          <a:xfrm>
            <a:off x="2941397" y="3162866"/>
            <a:ext cx="646331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下划线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56" name="文本框 65"/>
          <p:cNvSpPr txBox="1"/>
          <p:nvPr/>
        </p:nvSpPr>
        <p:spPr>
          <a:xfrm>
            <a:off x="3187710" y="2752466"/>
            <a:ext cx="646331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删除线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57" name="文本框 66"/>
          <p:cNvSpPr txBox="1"/>
          <p:nvPr/>
        </p:nvSpPr>
        <p:spPr>
          <a:xfrm>
            <a:off x="3818915" y="2752466"/>
            <a:ext cx="492443" cy="461665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上下</a:t>
            </a:r>
            <a:endParaRPr lang="en-US" altLang="zh-CN" sz="1200" dirty="0">
              <a:solidFill>
                <a:srgbClr val="4B649F"/>
              </a:solidFill>
            </a:endParaRPr>
          </a:p>
          <a:p>
            <a:r>
              <a:rPr lang="zh-CN" altLang="en-US" sz="1200" dirty="0">
                <a:solidFill>
                  <a:srgbClr val="4B649F"/>
                </a:solidFill>
              </a:rPr>
              <a:t>角标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58" name="文本框 67"/>
          <p:cNvSpPr txBox="1"/>
          <p:nvPr/>
        </p:nvSpPr>
        <p:spPr>
          <a:xfrm>
            <a:off x="4144365" y="3162866"/>
            <a:ext cx="492443" cy="461665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文字</a:t>
            </a:r>
            <a:endParaRPr lang="en-US" altLang="zh-CN" sz="1200" dirty="0">
              <a:solidFill>
                <a:srgbClr val="4B649F"/>
              </a:solidFill>
            </a:endParaRPr>
          </a:p>
          <a:p>
            <a:r>
              <a:rPr lang="zh-CN" altLang="en-US" sz="1200" dirty="0">
                <a:solidFill>
                  <a:srgbClr val="4B649F"/>
                </a:solidFill>
              </a:rPr>
              <a:t>方向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59" name="文本框 69"/>
          <p:cNvSpPr txBox="1"/>
          <p:nvPr/>
        </p:nvSpPr>
        <p:spPr>
          <a:xfrm>
            <a:off x="4827840" y="3162866"/>
            <a:ext cx="492443" cy="461665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字体</a:t>
            </a:r>
            <a:endParaRPr lang="en-US" altLang="zh-CN" sz="1200" dirty="0">
              <a:solidFill>
                <a:srgbClr val="4B649F"/>
              </a:solidFill>
            </a:endParaRPr>
          </a:p>
          <a:p>
            <a:r>
              <a:rPr lang="zh-CN" altLang="en-US" sz="1200" dirty="0">
                <a:solidFill>
                  <a:srgbClr val="4B649F"/>
                </a:solidFill>
              </a:rPr>
              <a:t>颜色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60" name="文本框 70"/>
          <p:cNvSpPr txBox="1"/>
          <p:nvPr/>
        </p:nvSpPr>
        <p:spPr>
          <a:xfrm>
            <a:off x="5214687" y="2752466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边框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61" name="文本框 71"/>
          <p:cNvSpPr txBox="1"/>
          <p:nvPr/>
        </p:nvSpPr>
        <p:spPr>
          <a:xfrm>
            <a:off x="5461550" y="3162866"/>
            <a:ext cx="492443" cy="461665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自动</a:t>
            </a:r>
            <a:endParaRPr lang="en-US" altLang="zh-CN" sz="1200" dirty="0">
              <a:solidFill>
                <a:srgbClr val="4B649F"/>
              </a:solidFill>
            </a:endParaRPr>
          </a:p>
          <a:p>
            <a:r>
              <a:rPr lang="zh-CN" altLang="en-US" sz="1200" dirty="0">
                <a:solidFill>
                  <a:srgbClr val="4B649F"/>
                </a:solidFill>
              </a:rPr>
              <a:t>排版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62" name="文本框 98"/>
          <p:cNvSpPr txBox="1"/>
          <p:nvPr/>
        </p:nvSpPr>
        <p:spPr>
          <a:xfrm>
            <a:off x="4380107" y="2752466"/>
            <a:ext cx="646331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背景色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63" name="文本框 65"/>
          <p:cNvSpPr txBox="1"/>
          <p:nvPr/>
        </p:nvSpPr>
        <p:spPr>
          <a:xfrm>
            <a:off x="3419485" y="3162866"/>
            <a:ext cx="646331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大小写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18"/>
          <a:srcRect l="21171" r="43069"/>
          <a:stretch>
            <a:fillRect/>
          </a:stretch>
        </p:blipFill>
        <p:spPr>
          <a:xfrm>
            <a:off x="3119617" y="2066432"/>
            <a:ext cx="2765475" cy="54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cxnSp>
        <p:nvCxnSpPr>
          <p:cNvPr id="65" name="直接箭头连接符 64"/>
          <p:cNvCxnSpPr/>
          <p:nvPr/>
        </p:nvCxnSpPr>
        <p:spPr>
          <a:xfrm flipH="1">
            <a:off x="3680078" y="1551441"/>
            <a:ext cx="1" cy="579600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>
          <a:xfrm flipH="1">
            <a:off x="4759657" y="1551441"/>
            <a:ext cx="1" cy="579600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 flipH="1">
            <a:off x="5452872" y="1963732"/>
            <a:ext cx="1" cy="167309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/>
          <p:nvPr/>
        </p:nvCxnSpPr>
        <p:spPr>
          <a:xfrm flipH="1">
            <a:off x="5709873" y="1551441"/>
            <a:ext cx="1" cy="579600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flipV="1">
            <a:off x="3265306" y="2543590"/>
            <a:ext cx="0" cy="5796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V="1">
            <a:off x="3508444" y="2543590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flipV="1">
            <a:off x="3743084" y="2543590"/>
            <a:ext cx="0" cy="5796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V="1">
            <a:off x="4062748" y="2543590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4386516" y="2543590"/>
            <a:ext cx="0" cy="5796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flipV="1">
            <a:off x="4701208" y="2543590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V="1">
            <a:off x="5070879" y="2543590"/>
            <a:ext cx="0" cy="5796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 flipV="1">
            <a:off x="5459426" y="2543590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 flipV="1">
            <a:off x="5705879" y="2543590"/>
            <a:ext cx="0" cy="5796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图片 77"/>
          <p:cNvPicPr>
            <a:picLocks noChangeAspect="1"/>
          </p:cNvPicPr>
          <p:nvPr/>
        </p:nvPicPr>
        <p:blipFill>
          <a:blip r:embed="rId18"/>
          <a:srcRect l="57519" r="23090"/>
          <a:stretch>
            <a:fillRect/>
          </a:stretch>
        </p:blipFill>
        <p:spPr>
          <a:xfrm>
            <a:off x="5943254" y="2066432"/>
            <a:ext cx="1499587" cy="54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79" name="文本框 23"/>
          <p:cNvSpPr txBox="1"/>
          <p:nvPr/>
        </p:nvSpPr>
        <p:spPr>
          <a:xfrm>
            <a:off x="5768524" y="1644139"/>
            <a:ext cx="646331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左对齐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80" name="文本框 24"/>
          <p:cNvSpPr txBox="1"/>
          <p:nvPr/>
        </p:nvSpPr>
        <p:spPr>
          <a:xfrm>
            <a:off x="6101899" y="1237083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居中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81" name="文本框 25"/>
          <p:cNvSpPr txBox="1"/>
          <p:nvPr/>
        </p:nvSpPr>
        <p:spPr>
          <a:xfrm>
            <a:off x="6271456" y="1644139"/>
            <a:ext cx="646331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右对齐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82" name="文本框 26"/>
          <p:cNvSpPr txBox="1"/>
          <p:nvPr/>
        </p:nvSpPr>
        <p:spPr>
          <a:xfrm>
            <a:off x="6579431" y="1052417"/>
            <a:ext cx="492443" cy="461665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首行</a:t>
            </a:r>
            <a:endParaRPr lang="en-US" altLang="zh-CN" sz="1200" dirty="0">
              <a:solidFill>
                <a:srgbClr val="4B649F"/>
              </a:solidFill>
            </a:endParaRPr>
          </a:p>
          <a:p>
            <a:r>
              <a:rPr lang="zh-CN" altLang="en-US" sz="1200" dirty="0">
                <a:solidFill>
                  <a:srgbClr val="4B649F"/>
                </a:solidFill>
              </a:rPr>
              <a:t>缩进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83" name="文本框 27"/>
          <p:cNvSpPr txBox="1"/>
          <p:nvPr/>
        </p:nvSpPr>
        <p:spPr>
          <a:xfrm>
            <a:off x="6815046" y="1459473"/>
            <a:ext cx="492443" cy="461665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两端</a:t>
            </a:r>
            <a:endParaRPr lang="en-US" altLang="zh-CN" sz="1200" dirty="0">
              <a:solidFill>
                <a:srgbClr val="4B649F"/>
              </a:solidFill>
            </a:endParaRPr>
          </a:p>
          <a:p>
            <a:r>
              <a:rPr lang="zh-CN" altLang="en-US" sz="1200" dirty="0">
                <a:solidFill>
                  <a:srgbClr val="4B649F"/>
                </a:solidFill>
              </a:rPr>
              <a:t>对齐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cxnSp>
        <p:nvCxnSpPr>
          <p:cNvPr id="84" name="直接箭头连接符 83"/>
          <p:cNvCxnSpPr/>
          <p:nvPr/>
        </p:nvCxnSpPr>
        <p:spPr>
          <a:xfrm flipH="1">
            <a:off x="6093127" y="1963732"/>
            <a:ext cx="1" cy="167309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/>
          <p:nvPr/>
        </p:nvCxnSpPr>
        <p:spPr>
          <a:xfrm flipH="1">
            <a:off x="6348056" y="1551441"/>
            <a:ext cx="1" cy="579600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/>
          <p:cNvCxnSpPr/>
          <p:nvPr/>
        </p:nvCxnSpPr>
        <p:spPr>
          <a:xfrm flipH="1">
            <a:off x="6593630" y="1963732"/>
            <a:ext cx="1" cy="167309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 flipH="1">
            <a:off x="6823579" y="1551441"/>
            <a:ext cx="1" cy="579600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>
          <a:xfrm flipH="1">
            <a:off x="7059878" y="1963732"/>
            <a:ext cx="1" cy="167309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72"/>
          <p:cNvSpPr txBox="1"/>
          <p:nvPr/>
        </p:nvSpPr>
        <p:spPr>
          <a:xfrm>
            <a:off x="5862597" y="3162866"/>
            <a:ext cx="492443" cy="461665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编号</a:t>
            </a:r>
            <a:endParaRPr lang="en-US" altLang="zh-CN" sz="1200" dirty="0">
              <a:solidFill>
                <a:srgbClr val="4B649F"/>
              </a:solidFill>
            </a:endParaRPr>
          </a:p>
          <a:p>
            <a:r>
              <a:rPr lang="zh-CN" altLang="en-US" sz="1200" dirty="0">
                <a:solidFill>
                  <a:srgbClr val="4B649F"/>
                </a:solidFill>
              </a:rPr>
              <a:t>列表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90" name="文本框 73"/>
          <p:cNvSpPr txBox="1"/>
          <p:nvPr/>
        </p:nvSpPr>
        <p:spPr>
          <a:xfrm>
            <a:off x="6105773" y="2752466"/>
            <a:ext cx="492443" cy="461665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符号</a:t>
            </a:r>
            <a:endParaRPr lang="en-US" altLang="zh-CN" sz="1200" dirty="0">
              <a:solidFill>
                <a:srgbClr val="4B649F"/>
              </a:solidFill>
            </a:endParaRPr>
          </a:p>
          <a:p>
            <a:r>
              <a:rPr lang="zh-CN" altLang="en-US" sz="1200" dirty="0">
                <a:solidFill>
                  <a:srgbClr val="4B649F"/>
                </a:solidFill>
              </a:rPr>
              <a:t>列表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91" name="文本框 74"/>
          <p:cNvSpPr txBox="1"/>
          <p:nvPr/>
        </p:nvSpPr>
        <p:spPr>
          <a:xfrm>
            <a:off x="6227671" y="3162866"/>
            <a:ext cx="646331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段前距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92" name="文本框 75"/>
          <p:cNvSpPr txBox="1"/>
          <p:nvPr/>
        </p:nvSpPr>
        <p:spPr>
          <a:xfrm>
            <a:off x="6533607" y="2752466"/>
            <a:ext cx="646331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段后距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cxnSp>
        <p:nvCxnSpPr>
          <p:cNvPr id="93" name="直接连接符 92"/>
          <p:cNvCxnSpPr/>
          <p:nvPr/>
        </p:nvCxnSpPr>
        <p:spPr>
          <a:xfrm flipV="1">
            <a:off x="6108123" y="2543590"/>
            <a:ext cx="0" cy="5796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flipV="1">
            <a:off x="6351299" y="2543590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V="1">
            <a:off x="6551580" y="2543590"/>
            <a:ext cx="0" cy="5796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V="1">
            <a:off x="6857516" y="2543590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 flipH="1">
            <a:off x="7288309" y="1546068"/>
            <a:ext cx="1" cy="579600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本框 24"/>
          <p:cNvSpPr txBox="1"/>
          <p:nvPr/>
        </p:nvSpPr>
        <p:spPr>
          <a:xfrm>
            <a:off x="7048567" y="1237083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行高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pic>
        <p:nvPicPr>
          <p:cNvPr id="99" name="图片 98"/>
          <p:cNvPicPr>
            <a:picLocks noChangeAspect="1"/>
          </p:cNvPicPr>
          <p:nvPr/>
        </p:nvPicPr>
        <p:blipFill>
          <a:blip r:embed="rId19"/>
          <a:srcRect l="5253" t="4972" r="6227" b="5719"/>
          <a:stretch>
            <a:fillRect/>
          </a:stretch>
        </p:blipFill>
        <p:spPr>
          <a:xfrm>
            <a:off x="6224823" y="3746436"/>
            <a:ext cx="1242775" cy="1332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20"/>
          <a:srcRect l="8799" t="2608" r="5152" b="3078"/>
          <a:stretch>
            <a:fillRect/>
          </a:stretch>
        </p:blipFill>
        <p:spPr>
          <a:xfrm>
            <a:off x="5203954" y="3752037"/>
            <a:ext cx="900000" cy="1332353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101" name="文本框 68"/>
          <p:cNvSpPr txBox="1"/>
          <p:nvPr/>
        </p:nvSpPr>
        <p:spPr>
          <a:xfrm>
            <a:off x="7308314" y="1635161"/>
            <a:ext cx="800219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查找替换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sp>
        <p:nvSpPr>
          <p:cNvPr id="102" name="文本框 99"/>
          <p:cNvSpPr txBox="1"/>
          <p:nvPr/>
        </p:nvSpPr>
        <p:spPr>
          <a:xfrm>
            <a:off x="7460314" y="2753213"/>
            <a:ext cx="492443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导出</a:t>
            </a:r>
            <a:endParaRPr lang="en-US" altLang="zh-CN" sz="1200" dirty="0">
              <a:solidFill>
                <a:srgbClr val="4B649F"/>
              </a:solidFill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18"/>
          <a:srcRect l="84172" r="11709"/>
          <a:stretch>
            <a:fillRect/>
          </a:stretch>
        </p:blipFill>
        <p:spPr>
          <a:xfrm>
            <a:off x="7549542" y="2074713"/>
            <a:ext cx="318493" cy="54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cxnSp>
        <p:nvCxnSpPr>
          <p:cNvPr id="104" name="直接箭头连接符 103"/>
          <p:cNvCxnSpPr/>
          <p:nvPr/>
        </p:nvCxnSpPr>
        <p:spPr>
          <a:xfrm flipH="1">
            <a:off x="7708424" y="1969232"/>
            <a:ext cx="1" cy="167309"/>
          </a:xfrm>
          <a:prstGeom prst="straightConnector1">
            <a:avLst/>
          </a:prstGeom>
          <a:ln w="12700">
            <a:solidFill>
              <a:srgbClr val="6D9BC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 flipV="1">
            <a:off x="7706536" y="2530113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框 71"/>
          <p:cNvSpPr txBox="1"/>
          <p:nvPr/>
        </p:nvSpPr>
        <p:spPr>
          <a:xfrm>
            <a:off x="6909889" y="5326276"/>
            <a:ext cx="492443" cy="461665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正文</a:t>
            </a:r>
            <a:endParaRPr lang="en-US" altLang="zh-CN" sz="1200" dirty="0">
              <a:solidFill>
                <a:srgbClr val="4B649F"/>
              </a:solidFill>
            </a:endParaRPr>
          </a:p>
          <a:p>
            <a:r>
              <a:rPr lang="zh-CN" altLang="en-US" sz="1200" dirty="0">
                <a:solidFill>
                  <a:srgbClr val="4B649F"/>
                </a:solidFill>
              </a:rPr>
              <a:t>标题</a:t>
            </a:r>
            <a:endParaRPr lang="en-US" altLang="zh-CN" sz="1200" dirty="0">
              <a:solidFill>
                <a:srgbClr val="4B649F"/>
              </a:solidFill>
            </a:endParaRPr>
          </a:p>
        </p:txBody>
      </p:sp>
      <p:cxnSp>
        <p:nvCxnSpPr>
          <p:cNvPr id="107" name="直接连接符 106"/>
          <p:cNvCxnSpPr/>
          <p:nvPr/>
        </p:nvCxnSpPr>
        <p:spPr>
          <a:xfrm flipV="1">
            <a:off x="7156110" y="4707000"/>
            <a:ext cx="0" cy="5796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文本框 70"/>
          <p:cNvSpPr txBox="1"/>
          <p:nvPr/>
        </p:nvSpPr>
        <p:spPr>
          <a:xfrm>
            <a:off x="5330788" y="5237559"/>
            <a:ext cx="646331" cy="276999"/>
          </a:xfrm>
          <a:prstGeom prst="rect">
            <a:avLst/>
          </a:prstGeom>
          <a:solidFill>
            <a:srgbClr val="F2F8FC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4B649F"/>
                </a:solidFill>
              </a:rPr>
              <a:t>知识点</a:t>
            </a:r>
            <a:endParaRPr lang="zh-CN" altLang="en-US" sz="1200" dirty="0">
              <a:solidFill>
                <a:srgbClr val="4B649F"/>
              </a:solidFill>
            </a:endParaRPr>
          </a:p>
        </p:txBody>
      </p:sp>
      <p:cxnSp>
        <p:nvCxnSpPr>
          <p:cNvPr id="109" name="直接连接符 108"/>
          <p:cNvCxnSpPr/>
          <p:nvPr/>
        </p:nvCxnSpPr>
        <p:spPr>
          <a:xfrm flipV="1">
            <a:off x="5646457" y="5028683"/>
            <a:ext cx="0" cy="169200"/>
          </a:xfrm>
          <a:prstGeom prst="line">
            <a:avLst/>
          </a:prstGeom>
          <a:ln>
            <a:solidFill>
              <a:srgbClr val="6D9BC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图片 10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5646" y="3865946"/>
            <a:ext cx="706007" cy="1332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50738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5、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数字教材、教案创编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471018" y="2900748"/>
            <a:ext cx="3373120" cy="835660"/>
            <a:chOff x="707" y="6544"/>
            <a:chExt cx="5312" cy="1316"/>
          </a:xfrm>
        </p:grpSpPr>
        <p:grpSp>
          <p:nvGrpSpPr>
            <p:cNvPr id="21" name="组合 20"/>
            <p:cNvGrpSpPr/>
            <p:nvPr>
              <p:custDataLst>
                <p:tags r:id="rId1"/>
              </p:custDataLst>
            </p:nvPr>
          </p:nvGrpSpPr>
          <p:grpSpPr>
            <a:xfrm>
              <a:off x="1157" y="6544"/>
              <a:ext cx="4862" cy="1316"/>
              <a:chOff x="1098" y="6602"/>
              <a:chExt cx="4862" cy="1316"/>
            </a:xfrm>
          </p:grpSpPr>
          <p:sp>
            <p:nvSpPr>
              <p:cNvPr id="25" name="文本框 2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98" y="6602"/>
                <a:ext cx="343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/>
                  <a:t>公式智能识别</a:t>
                </a:r>
                <a:endParaRPr lang="zh-CN" altLang="en-US" sz="1600" b="1"/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98" y="7104"/>
                <a:ext cx="4862" cy="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20000"/>
                  </a:lnSpc>
                  <a:buClrTx/>
                  <a:buSzPct val="25000"/>
                  <a:buFontTx/>
                  <a:defRPr/>
                </a:pP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支持上传图片，自动识别公式内容并转换为公式，便于编者方便快捷在线编辑公式</a:t>
                </a:r>
                <a:endPara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707" y="6659"/>
              <a:ext cx="384" cy="384"/>
              <a:chOff x="697" y="2633"/>
              <a:chExt cx="384" cy="384"/>
            </a:xfrm>
          </p:grpSpPr>
          <p:sp>
            <p:nvSpPr>
              <p:cNvPr id="23" name="KOPPT"/>
              <p:cNvSpPr/>
              <p:nvPr/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24" name="KOPPT"/>
              <p:cNvSpPr/>
              <p:nvPr/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486258" y="1676468"/>
            <a:ext cx="3357880" cy="1057275"/>
            <a:chOff x="707" y="6544"/>
            <a:chExt cx="5288" cy="1665"/>
          </a:xfrm>
        </p:grpSpPr>
        <p:grpSp>
          <p:nvGrpSpPr>
            <p:cNvPr id="28" name="组合 27"/>
            <p:cNvGrpSpPr/>
            <p:nvPr>
              <p:custDataLst>
                <p:tags r:id="rId4"/>
              </p:custDataLst>
            </p:nvPr>
          </p:nvGrpSpPr>
          <p:grpSpPr>
            <a:xfrm>
              <a:off x="1157" y="6544"/>
              <a:ext cx="4838" cy="1665"/>
              <a:chOff x="1098" y="6602"/>
              <a:chExt cx="4838" cy="1665"/>
            </a:xfrm>
          </p:grpSpPr>
          <p:sp>
            <p:nvSpPr>
              <p:cNvPr id="32" name="文本框 31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098" y="6602"/>
                <a:ext cx="342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/>
                  <a:t>多样公式工具集成</a:t>
                </a:r>
                <a:endParaRPr lang="zh-CN" altLang="en-US" sz="1600" b="1" dirty="0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098" y="7104"/>
                <a:ext cx="4838" cy="1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20000"/>
                  </a:lnSpc>
                  <a:buClrTx/>
                  <a:buSzPct val="25000"/>
                  <a:buFontTx/>
                  <a:defRPr/>
                </a:pP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支持插入特殊符号、数学公式、</a:t>
                </a:r>
                <a:r>
                  <a:rPr lang="en-US" altLang="zh-CN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latex</a:t>
                </a: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公式、化学公式，支持化学公式的可视化编辑，满足不同学科教材的公式编辑需求</a:t>
                </a:r>
                <a:endPara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707" y="6659"/>
              <a:ext cx="384" cy="384"/>
              <a:chOff x="697" y="2633"/>
              <a:chExt cx="384" cy="384"/>
            </a:xfrm>
          </p:grpSpPr>
          <p:sp>
            <p:nvSpPr>
              <p:cNvPr id="30" name="KOPPT"/>
              <p:cNvSpPr/>
              <p:nvPr/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31" name="KOPPT"/>
              <p:cNvSpPr/>
              <p:nvPr/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203" y="1086810"/>
            <a:ext cx="7784555" cy="432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rcRect l="30000" t="21927" r="29889" b="22013"/>
          <a:stretch>
            <a:fillRect/>
          </a:stretch>
        </p:blipFill>
        <p:spPr>
          <a:xfrm>
            <a:off x="390542" y="4247303"/>
            <a:ext cx="2784935" cy="216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9"/>
          <a:srcRect l="20317" t="15387" r="20253" b="15571"/>
          <a:stretch>
            <a:fillRect/>
          </a:stretch>
        </p:blipFill>
        <p:spPr>
          <a:xfrm>
            <a:off x="3270002" y="4247303"/>
            <a:ext cx="3350432" cy="216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/>
          <a:srcRect l="30048" t="21927" r="29984" b="22013"/>
          <a:stretch>
            <a:fillRect/>
          </a:stretch>
        </p:blipFill>
        <p:spPr>
          <a:xfrm>
            <a:off x="6711702" y="4247303"/>
            <a:ext cx="2775048" cy="216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1"/>
          <a:srcRect l="33189" t="29770" r="39003" b="29410"/>
          <a:stretch>
            <a:fillRect/>
          </a:stretch>
        </p:blipFill>
        <p:spPr>
          <a:xfrm>
            <a:off x="9581070" y="4941004"/>
            <a:ext cx="1800000" cy="1466299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39" name="文本框 17"/>
          <p:cNvSpPr txBox="1"/>
          <p:nvPr/>
        </p:nvSpPr>
        <p:spPr>
          <a:xfrm>
            <a:off x="4371592" y="4247303"/>
            <a:ext cx="1147252" cy="246221"/>
          </a:xfrm>
          <a:prstGeom prst="rect">
            <a:avLst/>
          </a:prstGeom>
          <a:solidFill>
            <a:srgbClr val="4B649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可视化公式编辑</a:t>
            </a:r>
            <a:endParaRPr lang="zh-CN" altLang="en-US" sz="10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0" name="文本框 17"/>
          <p:cNvSpPr txBox="1"/>
          <p:nvPr/>
        </p:nvSpPr>
        <p:spPr>
          <a:xfrm>
            <a:off x="1203524" y="4247303"/>
            <a:ext cx="1147252" cy="246221"/>
          </a:xfrm>
          <a:prstGeom prst="rect">
            <a:avLst/>
          </a:prstGeom>
          <a:solidFill>
            <a:srgbClr val="4B649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化学公式</a:t>
            </a:r>
            <a:endParaRPr lang="zh-CN" altLang="en-US" sz="10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1" name="文本框 17"/>
          <p:cNvSpPr txBox="1"/>
          <p:nvPr/>
        </p:nvSpPr>
        <p:spPr>
          <a:xfrm>
            <a:off x="7525600" y="4247303"/>
            <a:ext cx="1147252" cy="246221"/>
          </a:xfrm>
          <a:prstGeom prst="rect">
            <a:avLst/>
          </a:prstGeom>
          <a:solidFill>
            <a:srgbClr val="4B649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Latex</a:t>
            </a:r>
            <a:r>
              <a:rPr lang="zh-CN" altLang="en-US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公式</a:t>
            </a:r>
            <a:endParaRPr lang="zh-CN" altLang="en-US" sz="10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50738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5、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数字教材、教案创编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593585" y="1114430"/>
            <a:ext cx="3200400" cy="810260"/>
            <a:chOff x="522" y="1699"/>
            <a:chExt cx="5040" cy="1276"/>
          </a:xfrm>
        </p:grpSpPr>
        <p:grpSp>
          <p:nvGrpSpPr>
            <p:cNvPr id="3" name="组合 2"/>
            <p:cNvGrpSpPr/>
            <p:nvPr/>
          </p:nvGrpSpPr>
          <p:grpSpPr>
            <a:xfrm>
              <a:off x="906" y="1699"/>
              <a:ext cx="4656" cy="1276"/>
              <a:chOff x="1106" y="8873"/>
              <a:chExt cx="4656" cy="1276"/>
            </a:xfrm>
          </p:grpSpPr>
          <p:sp>
            <p:nvSpPr>
              <p:cNvPr id="14" name="文本框 1"/>
              <p:cNvSpPr txBox="1"/>
              <p:nvPr/>
            </p:nvSpPr>
            <p:spPr>
              <a:xfrm>
                <a:off x="1106" y="8873"/>
                <a:ext cx="449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 b="1" dirty="0"/>
                  <a:t>基础教学资源</a:t>
                </a:r>
                <a:endParaRPr lang="zh-CN" altLang="en-US" sz="1600" b="1" dirty="0"/>
              </a:p>
            </p:txBody>
          </p:sp>
          <p:sp>
            <p:nvSpPr>
              <p:cNvPr id="15" name="文本框 79"/>
              <p:cNvSpPr txBox="1"/>
              <p:nvPr/>
            </p:nvSpPr>
            <p:spPr>
              <a:xfrm>
                <a:off x="1122" y="9335"/>
                <a:ext cx="4640" cy="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defTabSz="913765">
                  <a:lnSpc>
                    <a:spcPct val="120000"/>
                  </a:lnSpc>
                  <a:buClrTx/>
                  <a:buSzPct val="25000"/>
                  <a:buFontTx/>
                  <a:defRPr/>
                </a:pP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支持链接、表格、图片、音视频、关键词等多类型教学资源的插入、编辑和管理</a:t>
                </a:r>
                <a:endPara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522" y="1795"/>
              <a:ext cx="385" cy="385"/>
              <a:chOff x="697" y="2633"/>
              <a:chExt cx="385" cy="385"/>
            </a:xfrm>
          </p:grpSpPr>
          <p:sp>
            <p:nvSpPr>
              <p:cNvPr id="12" name="KOPPT"/>
              <p:cNvSpPr/>
              <p:nvPr/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13" name="KOPPT"/>
              <p:cNvSpPr/>
              <p:nvPr/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593585" y="2083440"/>
            <a:ext cx="3200400" cy="810260"/>
            <a:chOff x="522" y="1699"/>
            <a:chExt cx="5040" cy="1276"/>
          </a:xfrm>
        </p:grpSpPr>
        <p:grpSp>
          <p:nvGrpSpPr>
            <p:cNvPr id="17" name="组合 16"/>
            <p:cNvGrpSpPr/>
            <p:nvPr/>
          </p:nvGrpSpPr>
          <p:grpSpPr>
            <a:xfrm>
              <a:off x="906" y="1699"/>
              <a:ext cx="4656" cy="1276"/>
              <a:chOff x="1106" y="8873"/>
              <a:chExt cx="4656" cy="1276"/>
            </a:xfrm>
          </p:grpSpPr>
          <p:sp>
            <p:nvSpPr>
              <p:cNvPr id="43" name="文本框 7"/>
              <p:cNvSpPr txBox="1"/>
              <p:nvPr/>
            </p:nvSpPr>
            <p:spPr>
              <a:xfrm>
                <a:off x="1106" y="8873"/>
                <a:ext cx="449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 b="1" dirty="0"/>
                  <a:t>文档</a:t>
                </a:r>
                <a:endParaRPr lang="zh-CN" altLang="en-US" sz="1600" b="1" dirty="0"/>
              </a:p>
            </p:txBody>
          </p:sp>
          <p:sp>
            <p:nvSpPr>
              <p:cNvPr id="44" name="文本框 9"/>
              <p:cNvSpPr txBox="1"/>
              <p:nvPr/>
            </p:nvSpPr>
            <p:spPr>
              <a:xfrm>
                <a:off x="1122" y="9335"/>
                <a:ext cx="4640" cy="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defTabSz="913765">
                  <a:lnSpc>
                    <a:spcPct val="120000"/>
                  </a:lnSpc>
                  <a:buClrTx/>
                  <a:buSzPct val="25000"/>
                  <a:buFontTx/>
                  <a:defRPr/>
                </a:pP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支持插入</a:t>
                </a:r>
                <a:r>
                  <a:rPr lang="en-US" altLang="zh-CN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word</a:t>
                </a: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、</a:t>
                </a:r>
                <a:r>
                  <a:rPr lang="en-US" altLang="zh-CN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pdf</a:t>
                </a: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、</a:t>
                </a:r>
                <a:r>
                  <a:rPr lang="en-US" altLang="zh-CN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excel</a:t>
                </a: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文档，系统自动解析，在线预览文档内容</a:t>
                </a:r>
                <a:endPara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22" y="1795"/>
              <a:ext cx="385" cy="385"/>
              <a:chOff x="697" y="2633"/>
              <a:chExt cx="385" cy="385"/>
            </a:xfrm>
          </p:grpSpPr>
          <p:sp>
            <p:nvSpPr>
              <p:cNvPr id="19" name="KOPPT"/>
              <p:cNvSpPr/>
              <p:nvPr/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42" name="KOPPT"/>
              <p:cNvSpPr/>
              <p:nvPr/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93585" y="3052450"/>
            <a:ext cx="3200400" cy="1031875"/>
            <a:chOff x="522" y="1699"/>
            <a:chExt cx="5040" cy="1625"/>
          </a:xfrm>
        </p:grpSpPr>
        <p:grpSp>
          <p:nvGrpSpPr>
            <p:cNvPr id="46" name="组合 45"/>
            <p:cNvGrpSpPr/>
            <p:nvPr/>
          </p:nvGrpSpPr>
          <p:grpSpPr>
            <a:xfrm>
              <a:off x="906" y="1699"/>
              <a:ext cx="4656" cy="1625"/>
              <a:chOff x="1106" y="8873"/>
              <a:chExt cx="4656" cy="1625"/>
            </a:xfrm>
          </p:grpSpPr>
          <p:sp>
            <p:nvSpPr>
              <p:cNvPr id="50" name="文本框 20"/>
              <p:cNvSpPr txBox="1"/>
              <p:nvPr/>
            </p:nvSpPr>
            <p:spPr>
              <a:xfrm>
                <a:off x="1106" y="8873"/>
                <a:ext cx="449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 b="1" dirty="0"/>
                  <a:t>交互包</a:t>
                </a:r>
                <a:endParaRPr lang="zh-CN" altLang="en-US" sz="1600" b="1" dirty="0"/>
              </a:p>
            </p:txBody>
          </p:sp>
          <p:sp>
            <p:nvSpPr>
              <p:cNvPr id="51" name="文本框 21"/>
              <p:cNvSpPr txBox="1"/>
              <p:nvPr/>
            </p:nvSpPr>
            <p:spPr>
              <a:xfrm>
                <a:off x="1122" y="9335"/>
                <a:ext cx="4640" cy="1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defTabSz="913765">
                  <a:lnSpc>
                    <a:spcPct val="120000"/>
                  </a:lnSpc>
                  <a:buClrTx/>
                  <a:buSzPct val="25000"/>
                  <a:buFontTx/>
                  <a:defRPr/>
                </a:pP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支持插入</a:t>
                </a:r>
                <a:r>
                  <a:rPr lang="en-US" altLang="zh-CN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H5</a:t>
                </a: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交互资源包、压缩包、</a:t>
                </a:r>
                <a:r>
                  <a:rPr lang="en-US" altLang="zh-CN" sz="1200" dirty="0" err="1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iframe</a:t>
                </a: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、代码快等，系统自动解析渲染展示内容</a:t>
                </a:r>
                <a:endPara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522" y="1795"/>
              <a:ext cx="385" cy="385"/>
              <a:chOff x="697" y="2633"/>
              <a:chExt cx="385" cy="385"/>
            </a:xfrm>
          </p:grpSpPr>
          <p:sp>
            <p:nvSpPr>
              <p:cNvPr id="48" name="KOPPT"/>
              <p:cNvSpPr/>
              <p:nvPr/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49" name="KOPPT"/>
              <p:cNvSpPr/>
              <p:nvPr/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593585" y="4243075"/>
            <a:ext cx="3200400" cy="1031875"/>
            <a:chOff x="522" y="1699"/>
            <a:chExt cx="5040" cy="1625"/>
          </a:xfrm>
        </p:grpSpPr>
        <p:grpSp>
          <p:nvGrpSpPr>
            <p:cNvPr id="53" name="组合 52"/>
            <p:cNvGrpSpPr/>
            <p:nvPr/>
          </p:nvGrpSpPr>
          <p:grpSpPr>
            <a:xfrm>
              <a:off x="906" y="1699"/>
              <a:ext cx="4656" cy="1625"/>
              <a:chOff x="1106" y="8873"/>
              <a:chExt cx="4656" cy="1625"/>
            </a:xfrm>
          </p:grpSpPr>
          <p:sp>
            <p:nvSpPr>
              <p:cNvPr id="57" name="文本框 27"/>
              <p:cNvSpPr txBox="1"/>
              <p:nvPr/>
            </p:nvSpPr>
            <p:spPr>
              <a:xfrm>
                <a:off x="1106" y="8873"/>
                <a:ext cx="449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 b="1" dirty="0"/>
                  <a:t>三维模型</a:t>
                </a:r>
                <a:endParaRPr lang="zh-CN" altLang="en-US" sz="1600" b="1" dirty="0"/>
              </a:p>
            </p:txBody>
          </p:sp>
          <p:sp>
            <p:nvSpPr>
              <p:cNvPr id="58" name="文本框 28"/>
              <p:cNvSpPr txBox="1"/>
              <p:nvPr/>
            </p:nvSpPr>
            <p:spPr>
              <a:xfrm>
                <a:off x="1122" y="9335"/>
                <a:ext cx="4640" cy="1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defTabSz="913765">
                  <a:lnSpc>
                    <a:spcPct val="120000"/>
                  </a:lnSpc>
                  <a:buClrTx/>
                  <a:buSzPct val="25000"/>
                  <a:buFontTx/>
                  <a:defRPr/>
                </a:pP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支持插入三维模型，系统自动解析渲染，用户可进行模型剖切、旋转视角等互动操作</a:t>
                </a:r>
                <a:endPara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522" y="1795"/>
              <a:ext cx="385" cy="385"/>
              <a:chOff x="697" y="2633"/>
              <a:chExt cx="385" cy="385"/>
            </a:xfrm>
          </p:grpSpPr>
          <p:sp>
            <p:nvSpPr>
              <p:cNvPr id="55" name="KOPPT"/>
              <p:cNvSpPr/>
              <p:nvPr/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56" name="KOPPT"/>
              <p:cNvSpPr/>
              <p:nvPr/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593585" y="5433700"/>
            <a:ext cx="3200400" cy="1031875"/>
            <a:chOff x="522" y="1699"/>
            <a:chExt cx="5040" cy="1625"/>
          </a:xfrm>
        </p:grpSpPr>
        <p:grpSp>
          <p:nvGrpSpPr>
            <p:cNvPr id="60" name="组合 59"/>
            <p:cNvGrpSpPr/>
            <p:nvPr/>
          </p:nvGrpSpPr>
          <p:grpSpPr>
            <a:xfrm>
              <a:off x="906" y="1699"/>
              <a:ext cx="4656" cy="1625"/>
              <a:chOff x="1106" y="8873"/>
              <a:chExt cx="4656" cy="1625"/>
            </a:xfrm>
          </p:grpSpPr>
          <p:sp>
            <p:nvSpPr>
              <p:cNvPr id="64" name="文本框 34"/>
              <p:cNvSpPr txBox="1"/>
              <p:nvPr/>
            </p:nvSpPr>
            <p:spPr>
              <a:xfrm>
                <a:off x="1106" y="8873"/>
                <a:ext cx="449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 b="1" dirty="0"/>
                  <a:t>思维导图</a:t>
                </a:r>
                <a:endParaRPr lang="zh-CN" altLang="en-US" sz="1600" b="1" dirty="0"/>
              </a:p>
            </p:txBody>
          </p:sp>
          <p:sp>
            <p:nvSpPr>
              <p:cNvPr id="65" name="文本框 35"/>
              <p:cNvSpPr txBox="1"/>
              <p:nvPr/>
            </p:nvSpPr>
            <p:spPr>
              <a:xfrm>
                <a:off x="1122" y="9335"/>
                <a:ext cx="4640" cy="1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 defTabSz="913765">
                  <a:lnSpc>
                    <a:spcPct val="120000"/>
                  </a:lnSpc>
                  <a:buClrTx/>
                  <a:buSzPct val="25000"/>
                  <a:buFontTx/>
                  <a:defRPr/>
                </a:pPr>
                <a:r>
                  <a:rPr lang="zh-CN" altLang="en-US" sz="1200" dirty="0">
                    <a:solidFill>
                      <a:srgbClr val="142840"/>
                    </a:solidFill>
                    <a:latin typeface="微软雅黑" charset="-122"/>
                    <a:ea typeface="微软雅黑" charset="-122"/>
                    <a:sym typeface="+mn-ea"/>
                  </a:rPr>
                  <a:t>支持在线编辑思维导图，以树状结构展示知识点层级关系，支持动态编辑节点、样式等信息，并支持节点与章节的关联跳转</a:t>
                </a:r>
                <a:endPara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sym typeface="+mn-ea"/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522" y="1795"/>
              <a:ext cx="385" cy="385"/>
              <a:chOff x="697" y="2633"/>
              <a:chExt cx="385" cy="385"/>
            </a:xfrm>
          </p:grpSpPr>
          <p:sp>
            <p:nvSpPr>
              <p:cNvPr id="62" name="KOPPT"/>
              <p:cNvSpPr/>
              <p:nvPr/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63" name="KOPPT"/>
              <p:cNvSpPr/>
              <p:nvPr/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pic>
        <p:nvPicPr>
          <p:cNvPr id="66" name="图片 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0896" y="904406"/>
            <a:ext cx="7784555" cy="432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2"/>
          <a:srcRect l="28528" t="22576" r="64114" b="35265"/>
          <a:stretch>
            <a:fillRect/>
          </a:stretch>
        </p:blipFill>
        <p:spPr>
          <a:xfrm>
            <a:off x="5896086" y="1869405"/>
            <a:ext cx="936000" cy="2976314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3"/>
          <a:srcRect l="28814" t="23477" r="63829" b="33932"/>
          <a:stretch>
            <a:fillRect/>
          </a:stretch>
        </p:blipFill>
        <p:spPr>
          <a:xfrm>
            <a:off x="4890554" y="1856550"/>
            <a:ext cx="936000" cy="2976314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rcRect l="37205" t="44001" r="16735" b="16120"/>
          <a:stretch>
            <a:fillRect/>
          </a:stretch>
        </p:blipFill>
        <p:spPr>
          <a:xfrm>
            <a:off x="9159975" y="3240867"/>
            <a:ext cx="2160000" cy="1037803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rcRect l="40145" t="24966" r="20303" b="26291"/>
          <a:stretch>
            <a:fillRect/>
          </a:stretch>
        </p:blipFill>
        <p:spPr>
          <a:xfrm>
            <a:off x="9329027" y="1892422"/>
            <a:ext cx="1800000" cy="1231048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6"/>
          <a:srcRect l="39742" t="12711" r="20324"/>
          <a:stretch>
            <a:fillRect/>
          </a:stretch>
        </p:blipFill>
        <p:spPr>
          <a:xfrm>
            <a:off x="8795350" y="4226025"/>
            <a:ext cx="1800000" cy="2183448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rcRect l="39134" t="28964" r="21691" b="1411"/>
          <a:stretch>
            <a:fillRect/>
          </a:stretch>
        </p:blipFill>
        <p:spPr>
          <a:xfrm>
            <a:off x="4070370" y="4678977"/>
            <a:ext cx="1800000" cy="1719136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8"/>
          <a:srcRect l="39922" t="14607" r="20303" b="16488"/>
          <a:stretch>
            <a:fillRect/>
          </a:stretch>
        </p:blipFill>
        <p:spPr>
          <a:xfrm>
            <a:off x="5447363" y="4678977"/>
            <a:ext cx="1800000" cy="1730496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9"/>
          <a:srcRect l="39690" t="24569" r="20239" b="6263"/>
          <a:stretch>
            <a:fillRect/>
          </a:stretch>
        </p:blipFill>
        <p:spPr>
          <a:xfrm>
            <a:off x="7067488" y="4685260"/>
            <a:ext cx="1800000" cy="1724213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75" name="文本框 17"/>
          <p:cNvSpPr txBox="1"/>
          <p:nvPr/>
        </p:nvSpPr>
        <p:spPr>
          <a:xfrm>
            <a:off x="4535671" y="4939657"/>
            <a:ext cx="712885" cy="246221"/>
          </a:xfrm>
          <a:prstGeom prst="rect">
            <a:avLst/>
          </a:prstGeom>
          <a:solidFill>
            <a:srgbClr val="4B649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仿真实验</a:t>
            </a:r>
            <a:endParaRPr lang="zh-CN" altLang="en-US" sz="10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6" name="文本框 17"/>
          <p:cNvSpPr txBox="1"/>
          <p:nvPr/>
        </p:nvSpPr>
        <p:spPr>
          <a:xfrm>
            <a:off x="5444477" y="6151892"/>
            <a:ext cx="712885" cy="246221"/>
          </a:xfrm>
          <a:prstGeom prst="rect">
            <a:avLst/>
          </a:prstGeom>
          <a:solidFill>
            <a:srgbClr val="4B649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知识图谱</a:t>
            </a:r>
            <a:endParaRPr lang="zh-CN" altLang="en-US" sz="10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7" name="文本框 17"/>
          <p:cNvSpPr txBox="1"/>
          <p:nvPr/>
        </p:nvSpPr>
        <p:spPr>
          <a:xfrm>
            <a:off x="7067488" y="4683783"/>
            <a:ext cx="712885" cy="246221"/>
          </a:xfrm>
          <a:prstGeom prst="rect">
            <a:avLst/>
          </a:prstGeom>
          <a:solidFill>
            <a:srgbClr val="4B649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三维模型</a:t>
            </a:r>
            <a:endParaRPr lang="zh-CN" altLang="en-US" sz="10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8" name="文本框 17"/>
          <p:cNvSpPr txBox="1"/>
          <p:nvPr/>
        </p:nvSpPr>
        <p:spPr>
          <a:xfrm>
            <a:off x="9580390" y="4236036"/>
            <a:ext cx="712885" cy="246221"/>
          </a:xfrm>
          <a:prstGeom prst="rect">
            <a:avLst/>
          </a:prstGeom>
          <a:solidFill>
            <a:srgbClr val="4B649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文档</a:t>
            </a:r>
            <a:endParaRPr lang="zh-CN" altLang="en-US" sz="10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9" name="文本框 17"/>
          <p:cNvSpPr txBox="1"/>
          <p:nvPr/>
        </p:nvSpPr>
        <p:spPr>
          <a:xfrm>
            <a:off x="10603308" y="4030163"/>
            <a:ext cx="712885" cy="246221"/>
          </a:xfrm>
          <a:prstGeom prst="rect">
            <a:avLst/>
          </a:prstGeom>
          <a:solidFill>
            <a:srgbClr val="4B649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图集</a:t>
            </a:r>
            <a:endParaRPr lang="zh-CN" altLang="en-US" sz="10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0" name="文本框 17"/>
          <p:cNvSpPr txBox="1"/>
          <p:nvPr/>
        </p:nvSpPr>
        <p:spPr>
          <a:xfrm>
            <a:off x="9883607" y="2871462"/>
            <a:ext cx="712885" cy="246221"/>
          </a:xfrm>
          <a:prstGeom prst="rect">
            <a:avLst/>
          </a:prstGeom>
          <a:solidFill>
            <a:srgbClr val="4B649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视频</a:t>
            </a:r>
            <a:endParaRPr lang="zh-CN" altLang="en-US" sz="10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0738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5、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数字教材、教案创编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6068" y="1975050"/>
            <a:ext cx="7784555" cy="43200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92231" t="27717" r="3573" b="54662"/>
          <a:stretch>
            <a:fillRect/>
          </a:stretch>
        </p:blipFill>
        <p:spPr>
          <a:xfrm>
            <a:off x="11094869" y="3467183"/>
            <a:ext cx="511585" cy="1192193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55312"/>
          <a:stretch>
            <a:fillRect/>
          </a:stretch>
        </p:blipFill>
        <p:spPr>
          <a:xfrm>
            <a:off x="348847" y="1948176"/>
            <a:ext cx="3600000" cy="4346874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20933" t="11294" r="21013" b="4537"/>
          <a:stretch>
            <a:fillRect/>
          </a:stretch>
        </p:blipFill>
        <p:spPr>
          <a:xfrm>
            <a:off x="2450068" y="2524517"/>
            <a:ext cx="3132000" cy="2519939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180" y="3457743"/>
            <a:ext cx="2161233" cy="132774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433949" y="1100015"/>
            <a:ext cx="10980545" cy="6582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indent="457200" algn="just" fontAlgn="auto">
              <a:lnSpc>
                <a:spcPct val="150000"/>
              </a:lnSpc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charset="0"/>
              <a:buNone/>
              <a:defRPr sz="1600">
                <a:solidFill>
                  <a:schemeClr val="bg1"/>
                </a:solidFill>
                <a:latin typeface="微软雅黑" charset="-122"/>
                <a:ea typeface="微软雅黑" charset="-122"/>
              </a:defRPr>
            </a:lvl1pPr>
          </a:lstStyle>
          <a:p>
            <a:pPr algn="just" defTabSz="913765">
              <a:lnSpc>
                <a:spcPct val="120000"/>
              </a:lnSpc>
              <a:buClrTx/>
              <a:buSzPct val="25000"/>
              <a:buFontTx/>
              <a:defRPr/>
            </a:pPr>
            <a:r>
              <a:rPr lang="zh-CN" altLang="en-US" sz="1600" dirty="0">
                <a:solidFill>
                  <a:srgbClr val="142840"/>
                </a:solidFill>
                <a:latin typeface="微软雅黑" charset="-122"/>
                <a:ea typeface="微软雅黑" charset="-122"/>
                <a:sym typeface="+mn-ea"/>
              </a:rPr>
              <a:t>支持导入及在线创建、编辑和管理习题，支持单选、多选、填空、问答、判断题目，设置分数及答题时间，插入教材，用户在线答题、系统自动判卷，灵活满足数字教材需求</a:t>
            </a:r>
            <a:endParaRPr lang="zh-CN" altLang="en-US" sz="1600" dirty="0">
              <a:solidFill>
                <a:srgbClr val="142840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0738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5、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数字教材、教案创编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554133" y="944794"/>
            <a:ext cx="10980545" cy="4181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indent="457200" algn="just" fontAlgn="auto">
              <a:lnSpc>
                <a:spcPct val="150000"/>
              </a:lnSpc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charset="0"/>
              <a:buNone/>
              <a:defRPr sz="1600">
                <a:solidFill>
                  <a:schemeClr val="bg1"/>
                </a:solidFill>
                <a:latin typeface="微软雅黑" charset="-122"/>
                <a:ea typeface="微软雅黑" charset="-122"/>
              </a:defRPr>
            </a:lvl1pPr>
          </a:lstStyle>
          <a:p>
            <a:pPr indent="0">
              <a:spcAft>
                <a:spcPts val="0"/>
              </a:spcAft>
            </a:pPr>
            <a:r>
              <a:rPr lang="zh-CN" altLang="en-US" dirty="0">
                <a:sym typeface="+mn-ea"/>
              </a:rPr>
              <a:t>根据教学计划等参考和知识库，智能生成教材</a:t>
            </a:r>
            <a:r>
              <a:rPr lang="en-US" altLang="zh-CN" dirty="0">
                <a:sym typeface="+mn-ea"/>
              </a:rPr>
              <a:t>/</a:t>
            </a:r>
            <a:r>
              <a:rPr lang="zh-CN" altLang="en-US" dirty="0">
                <a:sym typeface="+mn-ea"/>
              </a:rPr>
              <a:t>教案大纲，一键生成章节及内容，便于在无稿件情况下，快速辅助创建。</a:t>
            </a:r>
            <a:endParaRPr lang="zh-CN" altLang="en-US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7084" r="79537" b="79277"/>
          <a:stretch>
            <a:fillRect/>
          </a:stretch>
        </p:blipFill>
        <p:spPr>
          <a:xfrm>
            <a:off x="554133" y="1556299"/>
            <a:ext cx="2494919" cy="909115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634253" y="2010856"/>
            <a:ext cx="774550" cy="3616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678" y="1556299"/>
            <a:ext cx="8280000" cy="4526659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9307745" y="1809392"/>
            <a:ext cx="2142112" cy="28701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682434" y="1809392"/>
            <a:ext cx="540489" cy="3267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b="40531"/>
          <a:stretch>
            <a:fillRect/>
          </a:stretch>
        </p:blipFill>
        <p:spPr>
          <a:xfrm>
            <a:off x="549557" y="3819628"/>
            <a:ext cx="8280000" cy="269195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1841528" y="2411306"/>
            <a:ext cx="360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b="1" dirty="0">
                <a:solidFill>
                  <a:srgbClr val="FFFFFF"/>
                </a:solidFill>
              </a:rPr>
              <a:t>1</a:t>
            </a:r>
            <a:endParaRPr kumimoji="1" lang="zh-CN" altLang="en-US" sz="2000" b="1" dirty="0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96359" y="1397295"/>
            <a:ext cx="360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b="1" dirty="0">
                <a:solidFill>
                  <a:srgbClr val="FFFFFF"/>
                </a:solidFill>
              </a:rPr>
              <a:t>2</a:t>
            </a:r>
            <a:endParaRPr kumimoji="1" lang="zh-CN" altLang="en-US" sz="2000" b="1" dirty="0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80023" y="1792789"/>
            <a:ext cx="360000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000" b="1" dirty="0">
                <a:solidFill>
                  <a:srgbClr val="FFFFFF"/>
                </a:solidFill>
              </a:rPr>
              <a:t>3</a:t>
            </a:r>
            <a:endParaRPr kumimoji="1" lang="zh-CN" altLang="en-US" sz="2000" b="1" dirty="0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44633" y="6241962"/>
            <a:ext cx="1535390" cy="246221"/>
          </a:xfrm>
          <a:prstGeom prst="rect">
            <a:avLst/>
          </a:prstGeom>
          <a:solidFill>
            <a:srgbClr val="4B649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章节目录自动生成</a:t>
            </a:r>
            <a:endParaRPr lang="zh-CN" altLang="en-US" sz="10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19" name="直接箭头连接符 18"/>
          <p:cNvCxnSpPr>
            <a:stCxn id="13" idx="2"/>
            <a:endCxn id="14" idx="0"/>
          </p:cNvCxnSpPr>
          <p:nvPr/>
        </p:nvCxnSpPr>
        <p:spPr>
          <a:xfrm flipH="1">
            <a:off x="4689557" y="2136187"/>
            <a:ext cx="4263122" cy="16834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20416227">
            <a:off x="9272209" y="4200219"/>
            <a:ext cx="3241916" cy="2431437"/>
          </a:xfrm>
          <a:prstGeom prst="rect">
            <a:avLst/>
          </a:prstGeom>
          <a:blipFill dpi="0" rotWithShape="1">
            <a:blip r:embed="rId1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 rot="1047437">
            <a:off x="-578649" y="4319060"/>
            <a:ext cx="3816000" cy="2862000"/>
          </a:xfrm>
          <a:prstGeom prst="rect">
            <a:avLst/>
          </a:prstGeom>
          <a:blipFill dpi="0" rotWithShape="1">
            <a:blip r:embed="rId1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469613" y="5319804"/>
            <a:ext cx="1981381" cy="1486036"/>
          </a:xfrm>
          <a:prstGeom prst="rect">
            <a:avLst/>
          </a:prstGeom>
          <a:blipFill dpi="0" rotWithShape="1">
            <a:blip r:embed="rId1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0823969" y="474652"/>
            <a:ext cx="572595" cy="572595"/>
            <a:chOff x="7843463" y="-1097195"/>
            <a:chExt cx="667820" cy="667820"/>
          </a:xfrm>
        </p:grpSpPr>
        <p:sp>
          <p:nvSpPr>
            <p:cNvPr id="22" name="椭圆 21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24" name="箭头: V 形 23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箭头: V 形 24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5126824" y="1144989"/>
            <a:ext cx="193835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600" dirty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sz="11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33373" y="2755924"/>
            <a:ext cx="69154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600" spc="300" dirty="0">
                <a:solidFill>
                  <a:schemeClr val="accent1"/>
                </a:solidFill>
                <a:latin typeface="+mj-ea"/>
                <a:ea typeface="+mj-ea"/>
              </a:rPr>
              <a:t>产品背景</a:t>
            </a:r>
            <a:endParaRPr lang="zh-CN" altLang="en-US" sz="6600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0738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5、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数字教材、教案创编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500970" y="922022"/>
            <a:ext cx="10980545" cy="4181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indent="457200" algn="just" fontAlgn="auto">
              <a:lnSpc>
                <a:spcPct val="150000"/>
              </a:lnSpc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charset="0"/>
              <a:buNone/>
              <a:defRPr sz="1600">
                <a:solidFill>
                  <a:schemeClr val="bg1"/>
                </a:solidFill>
                <a:latin typeface="微软雅黑" charset="-122"/>
                <a:ea typeface="微软雅黑" charset="-122"/>
              </a:defRPr>
            </a:lvl1pPr>
          </a:lstStyle>
          <a:p>
            <a:pPr indent="0">
              <a:spcAft>
                <a:spcPts val="0"/>
              </a:spcAft>
            </a:pPr>
            <a:r>
              <a:rPr lang="zh-CN" altLang="en-US" dirty="0">
                <a:sym typeface="+mn-ea"/>
              </a:rPr>
              <a:t>基于已有内容、教学计划等参考和知识库，对章节内容进行智能填充或扩写，内容一键插入正文，快速辅助创编。</a:t>
            </a:r>
            <a:endParaRPr lang="zh-CN" altLang="en-US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610" y="1409319"/>
            <a:ext cx="8280000" cy="4526659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64" y="2155665"/>
            <a:ext cx="5756283" cy="4245145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5916349" y="1667770"/>
            <a:ext cx="540489" cy="3267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stCxn id="5" idx="2"/>
          </p:cNvCxnSpPr>
          <p:nvPr/>
        </p:nvCxnSpPr>
        <p:spPr>
          <a:xfrm>
            <a:off x="6186594" y="1994565"/>
            <a:ext cx="2085395" cy="11604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0738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5、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数字教材、教案创编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500970" y="922022"/>
            <a:ext cx="10980545" cy="4181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indent="457200" algn="just" fontAlgn="auto">
              <a:lnSpc>
                <a:spcPct val="150000"/>
              </a:lnSpc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charset="0"/>
              <a:buNone/>
              <a:defRPr sz="1600">
                <a:solidFill>
                  <a:schemeClr val="bg1"/>
                </a:solidFill>
                <a:latin typeface="微软雅黑" charset="-122"/>
                <a:ea typeface="微软雅黑" charset="-122"/>
              </a:defRPr>
            </a:lvl1pPr>
          </a:lstStyle>
          <a:p>
            <a:pPr indent="0">
              <a:spcAft>
                <a:spcPts val="0"/>
              </a:spcAft>
            </a:pPr>
            <a:r>
              <a:rPr lang="zh-CN" altLang="en-US" dirty="0">
                <a:sym typeface="+mn-ea"/>
              </a:rPr>
              <a:t>基于正文内容、参考和知识库，智能生成指定类型数量题目，一键插入习题组件并支持题目内容再编辑，辅助教师出题。</a:t>
            </a:r>
            <a:endParaRPr lang="zh-CN" altLang="en-US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970" y="1478425"/>
            <a:ext cx="8280000" cy="4526659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2087" t="57609" r="24106" b="23857"/>
          <a:stretch>
            <a:fillRect/>
          </a:stretch>
        </p:blipFill>
        <p:spPr>
          <a:xfrm>
            <a:off x="1138520" y="5217285"/>
            <a:ext cx="5341004" cy="1235348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9851" t="14628"/>
          <a:stretch>
            <a:fillRect/>
          </a:stretch>
        </p:blipFill>
        <p:spPr>
          <a:xfrm>
            <a:off x="6563578" y="2595962"/>
            <a:ext cx="4917937" cy="3863243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5408361" y="1786620"/>
            <a:ext cx="540489" cy="2399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980697" y="1786620"/>
            <a:ext cx="540489" cy="2399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>
            <a:stCxn id="12" idx="2"/>
            <a:endCxn id="4" idx="0"/>
          </p:cNvCxnSpPr>
          <p:nvPr/>
        </p:nvCxnSpPr>
        <p:spPr>
          <a:xfrm flipH="1">
            <a:off x="3809022" y="2026566"/>
            <a:ext cx="1869584" cy="319071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3" idx="2"/>
            <a:endCxn id="5" idx="0"/>
          </p:cNvCxnSpPr>
          <p:nvPr/>
        </p:nvCxnSpPr>
        <p:spPr>
          <a:xfrm>
            <a:off x="6250942" y="2026566"/>
            <a:ext cx="2771605" cy="5693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0738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5、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数字教材、教案创编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096000" y="1013858"/>
            <a:ext cx="2468880" cy="337185"/>
            <a:chOff x="707" y="6544"/>
            <a:chExt cx="3888" cy="531"/>
          </a:xfrm>
        </p:grpSpPr>
        <p:sp>
          <p:nvSpPr>
            <p:cNvPr id="3" name="文本框 2"/>
            <p:cNvSpPr txBox="1"/>
            <p:nvPr>
              <p:custDataLst>
                <p:tags r:id="rId1"/>
              </p:custDataLst>
            </p:nvPr>
          </p:nvSpPr>
          <p:spPr>
            <a:xfrm>
              <a:off x="1157" y="6544"/>
              <a:ext cx="343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/>
                <a:t>智能审校</a:t>
              </a:r>
              <a:endParaRPr lang="zh-CN" altLang="en-US" sz="1600" b="1" dirty="0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07" y="6659"/>
              <a:ext cx="384" cy="384"/>
              <a:chOff x="697" y="2633"/>
              <a:chExt cx="384" cy="384"/>
            </a:xfrm>
          </p:grpSpPr>
          <p:sp>
            <p:nvSpPr>
              <p:cNvPr id="5" name="KOPPT"/>
              <p:cNvSpPr/>
              <p:nvPr/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12" name="KOPPT"/>
              <p:cNvSpPr/>
              <p:nvPr/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500970" y="922022"/>
            <a:ext cx="10980545" cy="7875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indent="457200" algn="just" fontAlgn="auto">
              <a:lnSpc>
                <a:spcPct val="150000"/>
              </a:lnSpc>
              <a:spcAft>
                <a:spcPts val="1200"/>
              </a:spcAft>
              <a:buClr>
                <a:srgbClr val="7030A0"/>
              </a:buClr>
              <a:buSzTx/>
              <a:buFont typeface="Wingdings" panose="05000000000000000000" charset="0"/>
              <a:buNone/>
              <a:defRPr sz="1600">
                <a:solidFill>
                  <a:schemeClr val="bg1"/>
                </a:solidFill>
                <a:latin typeface="微软雅黑" charset="-122"/>
                <a:ea typeface="微软雅黑" charset="-122"/>
              </a:defRPr>
            </a:lvl1pPr>
          </a:lstStyle>
          <a:p>
            <a:pPr indent="0">
              <a:spcAft>
                <a:spcPts val="0"/>
              </a:spcAft>
            </a:pPr>
            <a:r>
              <a:rPr lang="zh-CN" altLang="en-US" dirty="0"/>
              <a:t>按章节对编写的内容进行智能校对，包括错别字、标点符号、语法、专有名词等，并可针对问题给出具体修改建议，支持一键接受、批量修改。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80" y="1874406"/>
            <a:ext cx="8640000" cy="4600822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78775" t="21002" b="1416"/>
          <a:stretch>
            <a:fillRect/>
          </a:stretch>
        </p:blipFill>
        <p:spPr>
          <a:xfrm>
            <a:off x="8161171" y="1550719"/>
            <a:ext cx="2587772" cy="4924509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8173283" y="1979739"/>
            <a:ext cx="1866951" cy="13750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5716514" y="2670532"/>
            <a:ext cx="2444657" cy="5147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50738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5、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数字教材、教案创编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761" y="1077708"/>
            <a:ext cx="11373379" cy="524344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2765501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6、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教学服务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520875" y="962624"/>
            <a:ext cx="4638769" cy="859645"/>
            <a:chOff x="3922571" y="1007996"/>
            <a:chExt cx="4638769" cy="859645"/>
          </a:xfrm>
        </p:grpSpPr>
        <p:sp>
          <p:nvSpPr>
            <p:cNvPr id="13" name="文本框 12"/>
            <p:cNvSpPr txBox="1"/>
            <p:nvPr>
              <p:custDataLst>
                <p:tags r:id="rId1"/>
              </p:custDataLst>
            </p:nvPr>
          </p:nvSpPr>
          <p:spPr>
            <a:xfrm>
              <a:off x="4241341" y="1007996"/>
              <a:ext cx="406400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/>
                <a:t>教师端</a:t>
              </a:r>
              <a:endParaRPr lang="zh-CN" altLang="en-US" sz="1600" b="1" dirty="0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4241340" y="1350896"/>
              <a:ext cx="4320000" cy="516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20000"/>
                </a:lnSpc>
                <a:buSzPct val="25000"/>
                <a:defRPr/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便于老师高效搭建教学场景、组织教学内容、实现与学生的在线互动和学习进度跟踪管理；</a:t>
              </a:r>
              <a:endParaRPr lang="en-US" altLang="zh-CN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>
              <p:custDataLst>
                <p:tags r:id="rId3"/>
              </p:custDataLst>
            </p:nvPr>
          </p:nvGrpSpPr>
          <p:grpSpPr>
            <a:xfrm>
              <a:off x="3922571" y="1054668"/>
              <a:ext cx="243840" cy="243840"/>
              <a:chOff x="697" y="2633"/>
              <a:chExt cx="384" cy="384"/>
            </a:xfrm>
          </p:grpSpPr>
          <p:sp>
            <p:nvSpPr>
              <p:cNvPr id="16" name="KOPPT"/>
              <p:cNvSpPr/>
              <p:nvPr>
                <p:custDataLst>
                  <p:tags r:id="rId4"/>
                </p:custDataLst>
              </p:nvPr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17" name="KOPPT"/>
              <p:cNvSpPr/>
              <p:nvPr>
                <p:custDataLst>
                  <p:tags r:id="rId5"/>
                </p:custDataLst>
              </p:nvPr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494508" y="934367"/>
            <a:ext cx="4633688" cy="862185"/>
            <a:chOff x="3927651" y="3280018"/>
            <a:chExt cx="4633688" cy="862185"/>
          </a:xfrm>
        </p:grpSpPr>
        <p:sp>
          <p:nvSpPr>
            <p:cNvPr id="19" name="文本框 18"/>
            <p:cNvSpPr txBox="1"/>
            <p:nvPr>
              <p:custDataLst>
                <p:tags r:id="rId6"/>
              </p:custDataLst>
            </p:nvPr>
          </p:nvSpPr>
          <p:spPr>
            <a:xfrm>
              <a:off x="4241341" y="3280018"/>
              <a:ext cx="406400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/>
                <a:t>学生端</a:t>
              </a:r>
              <a:endParaRPr lang="zh-CN" altLang="en-US" sz="1600" b="1" dirty="0"/>
            </a:p>
          </p:txBody>
        </p:sp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4241339" y="3625458"/>
              <a:ext cx="4320000" cy="516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20000"/>
                </a:lnSpc>
                <a:buClrTx/>
                <a:buSzPct val="25000"/>
                <a:buFontTx/>
                <a:defRPr/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便于学生接收课程动态，随时随地访问数字资源，完成考试作业，提高学习效率；</a:t>
              </a:r>
              <a:endPara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8"/>
              </p:custDataLst>
            </p:nvPr>
          </p:nvGrpSpPr>
          <p:grpSpPr>
            <a:xfrm>
              <a:off x="3927651" y="3326690"/>
              <a:ext cx="243840" cy="243840"/>
              <a:chOff x="697" y="2633"/>
              <a:chExt cx="384" cy="384"/>
            </a:xfrm>
          </p:grpSpPr>
          <p:sp>
            <p:nvSpPr>
              <p:cNvPr id="22" name="KOPPT"/>
              <p:cNvSpPr/>
              <p:nvPr>
                <p:custDataLst>
                  <p:tags r:id="rId9"/>
                </p:custDataLst>
              </p:nvPr>
            </p:nvSpPr>
            <p:spPr>
              <a:xfrm flipH="1">
                <a:off x="697" y="2633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23" name="KOPPT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756" y="2692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521" y="1900429"/>
            <a:ext cx="5786692" cy="45252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4308" y="1900429"/>
            <a:ext cx="5786692" cy="452520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</p:spTree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2765501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6、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教学服务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420101" y="887232"/>
            <a:ext cx="5720053" cy="1939210"/>
            <a:chOff x="6953627" y="950605"/>
            <a:chExt cx="5720053" cy="1939210"/>
          </a:xfrm>
        </p:grpSpPr>
        <p:sp>
          <p:nvSpPr>
            <p:cNvPr id="3" name="textbox 1112"/>
            <p:cNvSpPr txBox="1"/>
            <p:nvPr>
              <p:custDataLst>
                <p:tags r:id="rId1"/>
              </p:custDataLst>
            </p:nvPr>
          </p:nvSpPr>
          <p:spPr>
            <a:xfrm>
              <a:off x="7198101" y="1318905"/>
              <a:ext cx="5475579" cy="1570910"/>
            </a:xfrm>
            <a:prstGeom prst="rect">
              <a:avLst/>
            </a:prstGeom>
            <a:noFill/>
          </p:spPr>
          <p:txBody>
            <a:bodyPr vert="horz" wrap="square" lIns="91440" tIns="45720" rIns="91440" bIns="45720">
              <a:noAutofit/>
            </a:bodyPr>
            <a:lstStyle/>
            <a:p>
              <a:pPr algn="just" fontAlgn="auto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D9BCD"/>
                </a:buClr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支持教师创建、本地上传教学资源，并对资源进行自定义文件管理等操作；</a:t>
              </a:r>
              <a:endParaRPr lang="en-US" altLang="zh-CN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  <a:p>
              <a:pPr algn="just" fontAlgn="auto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D9BCD"/>
                </a:buClr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支持按教学大纲、教材目录维度为课程添加</a:t>
              </a:r>
              <a:r>
                <a:rPr lang="en-US" altLang="zh-CN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PPT</a:t>
              </a: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、图片、音视频、文档等资源库资源；</a:t>
              </a:r>
              <a:endParaRPr lang="en-US" altLang="zh-CN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7185402" y="950605"/>
              <a:ext cx="21236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600" b="1" dirty="0">
                  <a:sym typeface="+mn-ea"/>
                </a:rPr>
                <a:t>资源管理</a:t>
              </a:r>
              <a:endParaRPr lang="zh-CN" altLang="en-US" sz="1600" b="1" dirty="0">
                <a:sym typeface="+mn-ea"/>
              </a:endParaRPr>
            </a:p>
          </p:txBody>
        </p:sp>
        <p:grpSp>
          <p:nvGrpSpPr>
            <p:cNvPr id="26" name="组合 25"/>
            <p:cNvGrpSpPr/>
            <p:nvPr>
              <p:custDataLst>
                <p:tags r:id="rId3"/>
              </p:custDataLst>
            </p:nvPr>
          </p:nvGrpSpPr>
          <p:grpSpPr>
            <a:xfrm>
              <a:off x="6953627" y="1012835"/>
              <a:ext cx="243840" cy="243840"/>
              <a:chOff x="1062" y="1901"/>
              <a:chExt cx="384" cy="384"/>
            </a:xfrm>
          </p:grpSpPr>
          <p:sp>
            <p:nvSpPr>
              <p:cNvPr id="27" name="KOPPT"/>
              <p:cNvSpPr/>
              <p:nvPr>
                <p:custDataLst>
                  <p:tags r:id="rId4"/>
                </p:custDataLst>
              </p:nvPr>
            </p:nvSpPr>
            <p:spPr>
              <a:xfrm flipH="1">
                <a:off x="1062" y="1901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28" name="KOPPT"/>
              <p:cNvSpPr/>
              <p:nvPr>
                <p:custDataLst>
                  <p:tags r:id="rId5"/>
                </p:custDataLst>
              </p:nvPr>
            </p:nvSpPr>
            <p:spPr>
              <a:xfrm flipH="1">
                <a:off x="1121" y="1960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384628" y="887232"/>
            <a:ext cx="5381627" cy="1939210"/>
            <a:chOff x="6953627" y="950605"/>
            <a:chExt cx="5032777" cy="1939210"/>
          </a:xfrm>
        </p:grpSpPr>
        <p:sp>
          <p:nvSpPr>
            <p:cNvPr id="30" name="textbox 1112"/>
            <p:cNvSpPr txBox="1"/>
            <p:nvPr>
              <p:custDataLst>
                <p:tags r:id="rId6"/>
              </p:custDataLst>
            </p:nvPr>
          </p:nvSpPr>
          <p:spPr>
            <a:xfrm>
              <a:off x="7198101" y="1318905"/>
              <a:ext cx="4788303" cy="1570910"/>
            </a:xfrm>
            <a:prstGeom prst="rect">
              <a:avLst/>
            </a:prstGeom>
            <a:noFill/>
          </p:spPr>
          <p:txBody>
            <a:bodyPr vert="horz" wrap="square" lIns="91440" tIns="45720" rIns="91440" bIns="45720">
              <a:noAutofit/>
            </a:bodyPr>
            <a:lstStyle/>
            <a:p>
              <a:pPr algn="just" fontAlgn="auto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D9BCD"/>
                </a:buClr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支持教师创建题库，设置题目类型（选择题、判断题、简单题、多选题、填空题）、内容、答案、解析、分值、考试时间、发布班级等；</a:t>
              </a:r>
              <a:endParaRPr lang="en-US" altLang="zh-CN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  <a:p>
              <a:pPr algn="just" fontAlgn="auto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D9BCD"/>
                </a:buClr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支持教师根据课程进度自主发布考试和作业，查看学生提交情况；</a:t>
              </a:r>
              <a:endPara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7"/>
              </p:custDataLst>
            </p:nvPr>
          </p:nvSpPr>
          <p:spPr>
            <a:xfrm>
              <a:off x="7185402" y="950605"/>
              <a:ext cx="21236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600" b="1" dirty="0">
                  <a:sym typeface="+mn-ea"/>
                </a:rPr>
                <a:t>题库管理</a:t>
              </a:r>
              <a:endParaRPr lang="zh-CN" altLang="en-US" sz="1600" b="1" dirty="0">
                <a:sym typeface="+mn-ea"/>
              </a:endParaRPr>
            </a:p>
          </p:txBody>
        </p:sp>
        <p:grpSp>
          <p:nvGrpSpPr>
            <p:cNvPr id="32" name="组合 31"/>
            <p:cNvGrpSpPr/>
            <p:nvPr>
              <p:custDataLst>
                <p:tags r:id="rId8"/>
              </p:custDataLst>
            </p:nvPr>
          </p:nvGrpSpPr>
          <p:grpSpPr>
            <a:xfrm>
              <a:off x="6953627" y="1012835"/>
              <a:ext cx="243840" cy="243840"/>
              <a:chOff x="1062" y="1901"/>
              <a:chExt cx="384" cy="384"/>
            </a:xfrm>
          </p:grpSpPr>
          <p:sp>
            <p:nvSpPr>
              <p:cNvPr id="33" name="KOPPT"/>
              <p:cNvSpPr/>
              <p:nvPr>
                <p:custDataLst>
                  <p:tags r:id="rId9"/>
                </p:custDataLst>
              </p:nvPr>
            </p:nvSpPr>
            <p:spPr>
              <a:xfrm flipH="1">
                <a:off x="1062" y="1901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34" name="KOPPT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1121" y="1960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sp>
        <p:nvSpPr>
          <p:cNvPr id="35" name="文本框 34"/>
          <p:cNvSpPr txBox="1"/>
          <p:nvPr>
            <p:custDataLst>
              <p:tags r:id="rId11"/>
            </p:custDataLst>
          </p:nvPr>
        </p:nvSpPr>
        <p:spPr>
          <a:xfrm>
            <a:off x="6074197" y="6008591"/>
            <a:ext cx="718130" cy="351620"/>
          </a:xfrm>
          <a:prstGeom prst="rect">
            <a:avLst/>
          </a:prstGeom>
          <a:solidFill>
            <a:srgbClr val="6D9BCD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试卷</a:t>
            </a:r>
            <a:endParaRPr lang="zh-CN" altLang="en-US" sz="16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514" y="2454814"/>
            <a:ext cx="7560000" cy="4133036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3"/>
          <a:srcRect l="12561"/>
          <a:stretch>
            <a:fillRect/>
          </a:stretch>
        </p:blipFill>
        <p:spPr>
          <a:xfrm>
            <a:off x="5155905" y="2454814"/>
            <a:ext cx="6610350" cy="4133036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404790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6、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教学服务</a:t>
            </a:r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（教师端）</a:t>
            </a:r>
            <a:endParaRPr lang="zh-CN" altLang="en-US" sz="2000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218" y="1304875"/>
            <a:ext cx="6480000" cy="3542602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3" name="textbox 1112"/>
          <p:cNvSpPr txBox="1"/>
          <p:nvPr>
            <p:custDataLst>
              <p:tags r:id="rId2"/>
            </p:custDataLst>
          </p:nvPr>
        </p:nvSpPr>
        <p:spPr>
          <a:xfrm>
            <a:off x="7440767" y="1830394"/>
            <a:ext cx="4157040" cy="112649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noAutofit/>
          </a:bodyPr>
          <a:lstStyle/>
          <a:p>
            <a:pPr marL="171450" indent="-171450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6D9BCD"/>
              </a:buClr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支持通过申请样书、机构批采、个人采购等多种形式获取教材，创建课程；</a:t>
            </a:r>
            <a:endParaRPr lang="en-US" altLang="zh-CN" sz="1200" dirty="0">
              <a:solidFill>
                <a:srgbClr val="142840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  <a:p>
            <a:pPr marL="171450" indent="-171450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6D9BCD"/>
              </a:buClr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支持为课程关联多本数字教材，便于教学授课；</a:t>
            </a:r>
            <a:endParaRPr lang="en-US" altLang="zh-CN" sz="1200" dirty="0">
              <a:solidFill>
                <a:srgbClr val="142840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  <a:p>
            <a:pPr marL="171450" indent="-171450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6D9BCD"/>
              </a:buClr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支持为课程创建教学大纲和教学计划；</a:t>
            </a:r>
            <a:endParaRPr lang="en-US" altLang="zh-CN" sz="1200" dirty="0">
              <a:solidFill>
                <a:srgbClr val="142840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  <a:p>
            <a:pPr marL="171450" indent="-171450" algn="just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6D9BCD"/>
              </a:buClr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支持为每节课单独配置教学大纲、数字教材章节及教学资源内容；</a:t>
            </a:r>
            <a:endParaRPr lang="en-US" altLang="zh-CN" sz="1200" dirty="0">
              <a:solidFill>
                <a:srgbClr val="142840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  <a:p>
            <a:pPr marL="171450" indent="-171450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6D9BCD"/>
              </a:buClr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支持通过链接、扫码等形式分享课堂邀请学生上课，学生申请，教师审核；</a:t>
            </a:r>
            <a:endParaRPr lang="en-US" altLang="zh-CN" sz="1200" dirty="0">
              <a:solidFill>
                <a:srgbClr val="142840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428066" y="1466085"/>
            <a:ext cx="452458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rPr>
              <a:t>课程管理</a:t>
            </a:r>
            <a:endParaRPr lang="zh-CN" altLang="en-US" b="1" dirty="0">
              <a:solidFill>
                <a:schemeClr val="tx1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7196292" y="1528315"/>
            <a:ext cx="243840" cy="243840"/>
            <a:chOff x="1062" y="1901"/>
            <a:chExt cx="384" cy="384"/>
          </a:xfrm>
        </p:grpSpPr>
        <p:sp>
          <p:nvSpPr>
            <p:cNvPr id="13" name="KOPPT"/>
            <p:cNvSpPr/>
            <p:nvPr>
              <p:custDataLst>
                <p:tags r:id="rId5"/>
              </p:custDataLst>
            </p:nvPr>
          </p:nvSpPr>
          <p:spPr>
            <a:xfrm flipH="1">
              <a:off x="1062" y="1901"/>
              <a:ext cx="385" cy="385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  <p:sp>
          <p:nvSpPr>
            <p:cNvPr id="14" name="KOPPT"/>
            <p:cNvSpPr/>
            <p:nvPr>
              <p:custDataLst>
                <p:tags r:id="rId6"/>
              </p:custDataLst>
            </p:nvPr>
          </p:nvSpPr>
          <p:spPr>
            <a:xfrm flipH="1">
              <a:off x="1121" y="1960"/>
              <a:ext cx="267" cy="2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18" y="4152417"/>
            <a:ext cx="2908300" cy="2104927"/>
          </a:xfrm>
          <a:prstGeom prst="rect">
            <a:avLst/>
          </a:prstGeom>
          <a:ln>
            <a:solidFill>
              <a:srgbClr val="C00000"/>
            </a:solidFill>
            <a:prstDash val="dashDot"/>
          </a:ln>
          <a:effectLst>
            <a:outerShdw blurRad="63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2027" y="4144241"/>
            <a:ext cx="2440482" cy="2121280"/>
          </a:xfrm>
          <a:prstGeom prst="rect">
            <a:avLst/>
          </a:prstGeom>
          <a:ln>
            <a:solidFill>
              <a:srgbClr val="C00000"/>
            </a:solidFill>
            <a:prstDash val="dashDot"/>
          </a:ln>
          <a:effectLst>
            <a:outerShdw blurRad="63500" sx="101000" sy="101000" algn="ctr" rotWithShape="0">
              <a:srgbClr val="005BAC">
                <a:alpha val="40000"/>
              </a:srgb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>
            <a:off x="6159826" y="4723132"/>
            <a:ext cx="5277915" cy="1542389"/>
            <a:chOff x="596615" y="1318275"/>
            <a:chExt cx="5277915" cy="154238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6615" y="1318275"/>
              <a:ext cx="5277915" cy="1542389"/>
            </a:xfrm>
            <a:prstGeom prst="rect">
              <a:avLst/>
            </a:prstGeom>
            <a:ln>
              <a:solidFill>
                <a:srgbClr val="C00000"/>
              </a:solidFill>
              <a:prstDash val="dashDot"/>
            </a:ln>
            <a:effectLst>
              <a:outerShdw blurRad="63500" sx="101000" sy="101000" algn="ctr" rotWithShape="0">
                <a:srgbClr val="005BAC">
                  <a:alpha val="40000"/>
                </a:srgbClr>
              </a:outerShdw>
            </a:effectLst>
          </p:spPr>
        </p:pic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1420743" y="2247270"/>
              <a:ext cx="1154846" cy="351620"/>
            </a:xfrm>
            <a:prstGeom prst="rect">
              <a:avLst/>
            </a:prstGeom>
            <a:solidFill>
              <a:srgbClr val="6D9BCD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charset="-122"/>
                  <a:ea typeface="微软雅黑" charset="-122"/>
                </a:rPr>
                <a:t>学生审核</a:t>
              </a:r>
              <a:endParaRPr lang="zh-CN" altLang="en-US" sz="1600" dirty="0">
                <a:solidFill>
                  <a:schemeClr val="bg1"/>
                </a:solidFill>
                <a:latin typeface="微软雅黑" charset="-122"/>
                <a:ea typeface="微软雅黑" charset="-122"/>
              </a:endParaRPr>
            </a:p>
          </p:txBody>
        </p:sp>
      </p:grp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2495654" y="5941318"/>
            <a:ext cx="2040268" cy="351620"/>
          </a:xfrm>
          <a:prstGeom prst="rect">
            <a:avLst/>
          </a:prstGeom>
          <a:solidFill>
            <a:srgbClr val="6D9BCD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大纲管理资源关联</a:t>
            </a:r>
            <a:endParaRPr lang="zh-CN" altLang="en-US" sz="16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404790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6、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教学服务</a:t>
            </a:r>
            <a:r>
              <a:rPr lang="zh-CN" altLang="en-US" b="1" dirty="0">
                <a:solidFill>
                  <a:srgbClr val="C00000"/>
                </a:solidFill>
                <a:latin typeface="+mj-ea"/>
                <a:cs typeface="阿里巴巴普惠体" panose="00020600040101010101" charset="-122"/>
                <a:sym typeface="+mn-ea"/>
              </a:rPr>
              <a:t>（教师端）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483573" y="1090768"/>
            <a:ext cx="3437927" cy="1939210"/>
            <a:chOff x="6953627" y="950605"/>
            <a:chExt cx="3437927" cy="1939210"/>
          </a:xfrm>
        </p:grpSpPr>
        <p:sp>
          <p:nvSpPr>
            <p:cNvPr id="3" name="textbox 1112"/>
            <p:cNvSpPr txBox="1"/>
            <p:nvPr>
              <p:custDataLst>
                <p:tags r:id="rId1"/>
              </p:custDataLst>
            </p:nvPr>
          </p:nvSpPr>
          <p:spPr>
            <a:xfrm>
              <a:off x="7198102" y="1318905"/>
              <a:ext cx="3193452" cy="1570910"/>
            </a:xfrm>
            <a:prstGeom prst="rect">
              <a:avLst/>
            </a:prstGeom>
            <a:noFill/>
          </p:spPr>
          <p:txBody>
            <a:bodyPr vert="horz" wrap="square" lIns="91440" tIns="45720" rIns="91440" bIns="45720">
              <a:noAutofit/>
            </a:bodyPr>
            <a:lstStyle/>
            <a:p>
              <a:pPr marL="171450" indent="-171450" algn="just" fontAlgn="auto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D9BCD"/>
                </a:buClr>
                <a:buFont typeface="Wingdings" panose="05000000000000000000" pitchFamily="2" charset="2"/>
                <a:buChar char="u"/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支持教师和学生之间的教学互动，包括签到、随堂练习、教学资源插入等互动功能，并支持教材与互动间的快速切换；</a:t>
              </a:r>
              <a:endParaRPr lang="en-US" altLang="zh-CN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  <a:p>
              <a:pPr marL="171450" indent="-171450" algn="just" fontAlgn="auto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D9BCD"/>
                </a:buClr>
                <a:buFont typeface="Wingdings" panose="05000000000000000000" pitchFamily="2" charset="2"/>
                <a:buChar char="u"/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支持对教材内容进行批注、划重点等，学生端实时同步呈现，内容随时可看；</a:t>
              </a:r>
              <a:endParaRPr lang="en-US" altLang="zh-CN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  <a:p>
              <a:pPr marL="171450" indent="-171450" algn="just" fontAlgn="auto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D9BCD"/>
                </a:buClr>
                <a:buFont typeface="Wingdings" panose="05000000000000000000" pitchFamily="2" charset="2"/>
                <a:buChar char="u"/>
              </a:pPr>
              <a:r>
                <a:rPr lang="zh-CN" altLang="en-US" sz="1200" dirty="0">
                  <a:solidFill>
                    <a:srgbClr val="142840"/>
                  </a:solidFill>
                  <a:latin typeface="微软雅黑" charset="-122"/>
                  <a:ea typeface="微软雅黑" charset="-122"/>
                  <a:cs typeface="微软雅黑" charset="-122"/>
                  <a:sym typeface="+mn-ea"/>
                </a:rPr>
                <a:t>支持教师在课堂界面发布小测和考试，实时检测教学成果</a:t>
              </a:r>
              <a:endParaRPr lang="zh-CN" altLang="en-US" sz="1200" dirty="0">
                <a:latin typeface="微软雅黑" charset="-122"/>
                <a:ea typeface="微软雅黑" charset="-122"/>
                <a:cs typeface="微软雅黑" charset="-122"/>
                <a:sym typeface="+mn-ea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7185402" y="950605"/>
              <a:ext cx="170497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latin typeface="+mj-lt"/>
                  <a:ea typeface="+mj-ea"/>
                  <a:cs typeface="+mj-cs"/>
                  <a:sym typeface="+mn-ea"/>
                </a:rPr>
                <a:t>课堂</a:t>
              </a:r>
              <a:r>
                <a:rPr lang="zh-CN" altLang="en-US" b="1" dirty="0">
                  <a:solidFill>
                    <a:schemeClr val="tx1"/>
                  </a:solidFill>
                  <a:latin typeface="+mj-lt"/>
                  <a:ea typeface="+mj-ea"/>
                  <a:cs typeface="+mj-cs"/>
                  <a:sym typeface="+mn-ea"/>
                </a:rPr>
                <a:t>互动</a:t>
              </a:r>
              <a:endParaRPr lang="zh-CN" altLang="en-US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endParaRPr>
            </a:p>
          </p:txBody>
        </p:sp>
        <p:grpSp>
          <p:nvGrpSpPr>
            <p:cNvPr id="12" name="组合 11"/>
            <p:cNvGrpSpPr/>
            <p:nvPr>
              <p:custDataLst>
                <p:tags r:id="rId3"/>
              </p:custDataLst>
            </p:nvPr>
          </p:nvGrpSpPr>
          <p:grpSpPr>
            <a:xfrm>
              <a:off x="6953627" y="1012835"/>
              <a:ext cx="243840" cy="243840"/>
              <a:chOff x="1062" y="1901"/>
              <a:chExt cx="384" cy="384"/>
            </a:xfrm>
          </p:grpSpPr>
          <p:sp>
            <p:nvSpPr>
              <p:cNvPr id="13" name="KOPPT"/>
              <p:cNvSpPr/>
              <p:nvPr>
                <p:custDataLst>
                  <p:tags r:id="rId4"/>
                </p:custDataLst>
              </p:nvPr>
            </p:nvSpPr>
            <p:spPr>
              <a:xfrm flipH="1">
                <a:off x="1062" y="1901"/>
                <a:ext cx="385" cy="385"/>
              </a:xfrm>
              <a:prstGeom prst="ellipse">
                <a:avLst/>
              </a:prstGeom>
              <a:solidFill>
                <a:schemeClr val="accent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  <p:sp>
            <p:nvSpPr>
              <p:cNvPr id="14" name="KOPPT"/>
              <p:cNvSpPr/>
              <p:nvPr>
                <p:custDataLst>
                  <p:tags r:id="rId5"/>
                </p:custDataLst>
              </p:nvPr>
            </p:nvSpPr>
            <p:spPr>
              <a:xfrm flipH="1">
                <a:off x="1121" y="1960"/>
                <a:ext cx="267" cy="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charset="-122"/>
                  <a:ea typeface="+mn-ea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105" y="1265588"/>
            <a:ext cx="7424027" cy="4111186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73" y="4339605"/>
            <a:ext cx="4532118" cy="1946237"/>
          </a:xfrm>
          <a:prstGeom prst="rect">
            <a:avLst/>
          </a:prstGeom>
          <a:ln>
            <a:solidFill>
              <a:srgbClr val="C00000"/>
            </a:solidFill>
            <a:prstDash val="dashDot"/>
          </a:ln>
          <a:effectLst>
            <a:outerShdw blurRad="63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4274846" y="4366982"/>
            <a:ext cx="718130" cy="351620"/>
          </a:xfrm>
          <a:prstGeom prst="rect">
            <a:avLst/>
          </a:prstGeom>
          <a:solidFill>
            <a:srgbClr val="6D9BCD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小测</a:t>
            </a:r>
            <a:endParaRPr lang="zh-CN" altLang="en-US" sz="16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18" name="肘形连接符 26"/>
          <p:cNvCxnSpPr>
            <a:stCxn id="16" idx="0"/>
          </p:cNvCxnSpPr>
          <p:nvPr/>
        </p:nvCxnSpPr>
        <p:spPr>
          <a:xfrm rot="5400000" flipH="1" flipV="1">
            <a:off x="2614682" y="2607607"/>
            <a:ext cx="1866948" cy="1597048"/>
          </a:xfrm>
          <a:prstGeom prst="bentConnector3">
            <a:avLst>
              <a:gd name="adj1" fmla="val 98978"/>
            </a:avLst>
          </a:prstGeom>
          <a:ln w="25400" cap="rnd">
            <a:solidFill>
              <a:srgbClr val="6D9BCD"/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1894" y="2907432"/>
            <a:ext cx="2257895" cy="736952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1490" y="3029978"/>
            <a:ext cx="2323013" cy="3262960"/>
          </a:xfrm>
          <a:prstGeom prst="rect">
            <a:avLst/>
          </a:prstGeom>
          <a:ln>
            <a:solidFill>
              <a:srgbClr val="C00000"/>
            </a:solidFill>
            <a:prstDash val="dashDot"/>
          </a:ln>
          <a:effectLst>
            <a:outerShdw blurRad="63500" sx="101000" sy="101000" algn="ctr" rotWithShape="0">
              <a:srgbClr val="005BAC">
                <a:alpha val="40000"/>
              </a:srgbClr>
            </a:outerShdw>
          </a:effectLst>
        </p:spPr>
      </p:pic>
      <p:cxnSp>
        <p:nvCxnSpPr>
          <p:cNvPr id="21" name="肘形连接符 26"/>
          <p:cNvCxnSpPr>
            <a:endCxn id="20" idx="0"/>
          </p:cNvCxnSpPr>
          <p:nvPr/>
        </p:nvCxnSpPr>
        <p:spPr>
          <a:xfrm>
            <a:off x="4720285" y="2123046"/>
            <a:ext cx="1692712" cy="906932"/>
          </a:xfrm>
          <a:prstGeom prst="bentConnector2">
            <a:avLst/>
          </a:prstGeom>
          <a:ln w="25400" cap="rnd">
            <a:solidFill>
              <a:srgbClr val="6D9BCD"/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7088132" y="5708459"/>
            <a:ext cx="472195" cy="570303"/>
          </a:xfrm>
          <a:prstGeom prst="rect">
            <a:avLst/>
          </a:prstGeom>
          <a:solidFill>
            <a:srgbClr val="6D9BCD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签</a:t>
            </a:r>
            <a:endParaRPr lang="en-US" altLang="zh-CN" sz="16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到</a:t>
            </a:r>
            <a:endParaRPr lang="zh-CN" altLang="en-US" sz="16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391966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6、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教学服务</a:t>
            </a:r>
            <a:r>
              <a:rPr lang="zh-CN" altLang="en-US" b="1" dirty="0">
                <a:solidFill>
                  <a:srgbClr val="C00000"/>
                </a:solidFill>
                <a:latin typeface="+mj-ea"/>
                <a:cs typeface="阿里巴巴普惠体" panose="00020600040101010101" charset="-122"/>
                <a:sym typeface="+mn-ea"/>
              </a:rPr>
              <a:t>（教师端）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963" y="1138865"/>
            <a:ext cx="7560000" cy="4133036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3" name="textbox 1112"/>
          <p:cNvSpPr txBox="1"/>
          <p:nvPr>
            <p:custDataLst>
              <p:tags r:id="rId2"/>
            </p:custDataLst>
          </p:nvPr>
        </p:nvSpPr>
        <p:spPr>
          <a:xfrm>
            <a:off x="8085032" y="1448751"/>
            <a:ext cx="3812341" cy="112649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noAutofit/>
          </a:bodyPr>
          <a:lstStyle/>
          <a:p>
            <a:pPr marL="171450" indent="-171450" algn="just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6D9BCD"/>
              </a:buClr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支持从学生、课堂等多角度聚合、查看教学数据；</a:t>
            </a:r>
            <a:endParaRPr lang="en-US" altLang="zh-CN" sz="1200" dirty="0">
              <a:solidFill>
                <a:srgbClr val="142840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  <a:p>
            <a:pPr marL="171450" indent="-171450" algn="just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6D9BCD"/>
              </a:buClr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支持对学生人数、签到人数、教学活动参与度、学生上课活跃度、教学资源使用、课堂小测成绩、作业完成度等数据进行统计分析，为提升教学质量提供基础</a:t>
            </a:r>
            <a:endParaRPr lang="zh-CN" altLang="en-US" sz="1200" dirty="0"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316806" y="1081183"/>
            <a:ext cx="15845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1" dirty="0">
                <a:latin typeface="+mj-lt"/>
                <a:ea typeface="+mj-ea"/>
                <a:cs typeface="+mj-cs"/>
                <a:sym typeface="+mn-ea"/>
              </a:rPr>
              <a:t>学情回顾</a:t>
            </a:r>
            <a:endParaRPr lang="zh-CN" altLang="en-US" b="1" dirty="0">
              <a:solidFill>
                <a:schemeClr val="tx1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8085031" y="1149763"/>
            <a:ext cx="226620" cy="243840"/>
            <a:chOff x="1062" y="1901"/>
            <a:chExt cx="384" cy="384"/>
          </a:xfrm>
        </p:grpSpPr>
        <p:sp>
          <p:nvSpPr>
            <p:cNvPr id="13" name="KOPPT"/>
            <p:cNvSpPr/>
            <p:nvPr>
              <p:custDataLst>
                <p:tags r:id="rId5"/>
              </p:custDataLst>
            </p:nvPr>
          </p:nvSpPr>
          <p:spPr>
            <a:xfrm flipH="1">
              <a:off x="1062" y="1901"/>
              <a:ext cx="385" cy="385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  <p:sp>
          <p:nvSpPr>
            <p:cNvPr id="14" name="KOPPT"/>
            <p:cNvSpPr/>
            <p:nvPr>
              <p:custDataLst>
                <p:tags r:id="rId6"/>
              </p:custDataLst>
            </p:nvPr>
          </p:nvSpPr>
          <p:spPr>
            <a:xfrm flipH="1">
              <a:off x="1121" y="1960"/>
              <a:ext cx="267" cy="2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rcRect r="29048"/>
          <a:stretch>
            <a:fillRect/>
          </a:stretch>
        </p:blipFill>
        <p:spPr>
          <a:xfrm>
            <a:off x="7588468" y="3559702"/>
            <a:ext cx="4199903" cy="2596846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7588468" y="5802185"/>
            <a:ext cx="1086340" cy="354363"/>
          </a:xfrm>
          <a:prstGeom prst="rect">
            <a:avLst/>
          </a:prstGeom>
          <a:solidFill>
            <a:srgbClr val="6D9BCD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教学日历</a:t>
            </a:r>
            <a:endParaRPr lang="zh-CN" altLang="en-US" sz="16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rcRect l="25074" t="15362" r="25050" b="39575"/>
          <a:stretch>
            <a:fillRect/>
          </a:stretch>
        </p:blipFill>
        <p:spPr>
          <a:xfrm>
            <a:off x="2115475" y="4017748"/>
            <a:ext cx="4312915" cy="2130312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3735139" y="5794526"/>
            <a:ext cx="1073586" cy="353534"/>
          </a:xfrm>
          <a:prstGeom prst="rect">
            <a:avLst/>
          </a:prstGeom>
          <a:solidFill>
            <a:srgbClr val="6D9BCD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学生统计</a:t>
            </a:r>
            <a:endParaRPr lang="zh-CN" altLang="en-US" sz="16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391966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6、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教学服务</a:t>
            </a:r>
            <a:r>
              <a:rPr lang="zh-CN" altLang="en-US" b="1" dirty="0">
                <a:solidFill>
                  <a:srgbClr val="C00000"/>
                </a:solidFill>
                <a:latin typeface="+mj-ea"/>
                <a:cs typeface="阿里巴巴普惠体" panose="00020600040101010101" charset="-122"/>
                <a:sym typeface="+mn-ea"/>
              </a:rPr>
              <a:t>（学生端）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7" y="2691894"/>
            <a:ext cx="6655677" cy="3741990"/>
          </a:xfrm>
          <a:prstGeom prst="roundRect">
            <a:avLst>
              <a:gd name="adj" fmla="val 2598"/>
            </a:avLst>
          </a:prstGeom>
          <a:noFill/>
          <a:ln w="9525">
            <a:noFill/>
          </a:ln>
          <a:effectLst>
            <a:outerShdw blurRad="190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3" name="textbox 1112"/>
          <p:cNvSpPr txBox="1"/>
          <p:nvPr>
            <p:custDataLst>
              <p:tags r:id="rId2"/>
            </p:custDataLst>
          </p:nvPr>
        </p:nvSpPr>
        <p:spPr>
          <a:xfrm>
            <a:off x="7332451" y="1546761"/>
            <a:ext cx="4474318" cy="786286"/>
          </a:xfrm>
          <a:prstGeom prst="rect">
            <a:avLst/>
          </a:prstGeom>
          <a:noFill/>
        </p:spPr>
        <p:txBody>
          <a:bodyPr vert="horz" wrap="square" lIns="91440" tIns="45720" rIns="91440" bIns="45720">
            <a:noAutofit/>
          </a:bodyPr>
          <a:lstStyle/>
          <a:p>
            <a:pPr algn="just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6D9BCD"/>
              </a:buClr>
            </a:pP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学生可以在线提交作业，系统判分</a:t>
            </a:r>
            <a:r>
              <a:rPr lang="en-US" altLang="zh-CN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+</a:t>
            </a: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老师批阅，学生可以随时查看作业成绩、答案，巩固练习；</a:t>
            </a:r>
            <a:endParaRPr lang="en-US" altLang="zh-CN" sz="1200" dirty="0">
              <a:solidFill>
                <a:srgbClr val="142840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319750" y="1182452"/>
            <a:ext cx="487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1" dirty="0">
                <a:latin typeface="+mj-lt"/>
                <a:ea typeface="+mj-ea"/>
                <a:cs typeface="+mj-cs"/>
                <a:sym typeface="+mn-ea"/>
              </a:rPr>
              <a:t>在线答题</a:t>
            </a:r>
            <a:endParaRPr lang="zh-CN" altLang="en-US" b="1" dirty="0">
              <a:solidFill>
                <a:schemeClr val="tx1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7087976" y="1244682"/>
            <a:ext cx="243840" cy="243840"/>
            <a:chOff x="1062" y="1901"/>
            <a:chExt cx="384" cy="384"/>
          </a:xfrm>
        </p:grpSpPr>
        <p:sp>
          <p:nvSpPr>
            <p:cNvPr id="13" name="KOPPT"/>
            <p:cNvSpPr/>
            <p:nvPr>
              <p:custDataLst>
                <p:tags r:id="rId5"/>
              </p:custDataLst>
            </p:nvPr>
          </p:nvSpPr>
          <p:spPr>
            <a:xfrm flipH="1">
              <a:off x="1062" y="1901"/>
              <a:ext cx="385" cy="385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  <p:sp>
          <p:nvSpPr>
            <p:cNvPr id="14" name="KOPPT"/>
            <p:cNvSpPr/>
            <p:nvPr>
              <p:custDataLst>
                <p:tags r:id="rId6"/>
              </p:custDataLst>
            </p:nvPr>
          </p:nvSpPr>
          <p:spPr>
            <a:xfrm flipH="1">
              <a:off x="1121" y="1960"/>
              <a:ext cx="267" cy="2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4986" y="4730295"/>
            <a:ext cx="3559283" cy="1703589"/>
          </a:xfrm>
          <a:prstGeom prst="rect">
            <a:avLst/>
          </a:prstGeom>
          <a:ln>
            <a:solidFill>
              <a:srgbClr val="C00000"/>
            </a:solidFill>
            <a:prstDash val="dashDot"/>
          </a:ln>
          <a:effectLst>
            <a:outerShdw blurRad="63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16" name="textbox 1112"/>
          <p:cNvSpPr txBox="1"/>
          <p:nvPr>
            <p:custDataLst>
              <p:tags r:id="rId8"/>
            </p:custDataLst>
          </p:nvPr>
        </p:nvSpPr>
        <p:spPr>
          <a:xfrm>
            <a:off x="7332451" y="2749498"/>
            <a:ext cx="4474318" cy="786286"/>
          </a:xfrm>
          <a:prstGeom prst="rect">
            <a:avLst/>
          </a:prstGeom>
          <a:noFill/>
        </p:spPr>
        <p:txBody>
          <a:bodyPr vert="horz" wrap="square" lIns="91440" tIns="45720" rIns="91440" bIns="45720">
            <a:noAutofit/>
          </a:bodyPr>
          <a:lstStyle/>
          <a:p>
            <a:pPr algn="just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6D9BCD"/>
              </a:buClr>
            </a:pP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学生可以查看所上课程章节的教学资源、并支持资源下载，便于学生课后复习；</a:t>
            </a:r>
            <a:endParaRPr lang="en-US" altLang="zh-CN" sz="1200" dirty="0">
              <a:solidFill>
                <a:srgbClr val="142840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7319750" y="2385189"/>
            <a:ext cx="487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1" dirty="0">
                <a:latin typeface="+mj-lt"/>
                <a:ea typeface="+mj-ea"/>
                <a:cs typeface="+mj-cs"/>
                <a:sym typeface="+mn-ea"/>
              </a:rPr>
              <a:t>资源下载</a:t>
            </a:r>
            <a:endParaRPr lang="zh-CN" altLang="en-US" b="1" dirty="0">
              <a:solidFill>
                <a:schemeClr val="tx1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grpSp>
        <p:nvGrpSpPr>
          <p:cNvPr id="18" name="组合 17"/>
          <p:cNvGrpSpPr/>
          <p:nvPr>
            <p:custDataLst>
              <p:tags r:id="rId10"/>
            </p:custDataLst>
          </p:nvPr>
        </p:nvGrpSpPr>
        <p:grpSpPr>
          <a:xfrm>
            <a:off x="7087976" y="2447419"/>
            <a:ext cx="243840" cy="243840"/>
            <a:chOff x="1062" y="1901"/>
            <a:chExt cx="384" cy="384"/>
          </a:xfrm>
        </p:grpSpPr>
        <p:sp>
          <p:nvSpPr>
            <p:cNvPr id="19" name="KOPPT"/>
            <p:cNvSpPr/>
            <p:nvPr>
              <p:custDataLst>
                <p:tags r:id="rId11"/>
              </p:custDataLst>
            </p:nvPr>
          </p:nvSpPr>
          <p:spPr>
            <a:xfrm flipH="1">
              <a:off x="1062" y="1901"/>
              <a:ext cx="385" cy="385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  <p:sp>
          <p:nvSpPr>
            <p:cNvPr id="20" name="KOPPT"/>
            <p:cNvSpPr/>
            <p:nvPr>
              <p:custDataLst>
                <p:tags r:id="rId12"/>
              </p:custDataLst>
            </p:nvPr>
          </p:nvSpPr>
          <p:spPr>
            <a:xfrm flipH="1">
              <a:off x="1121" y="1960"/>
              <a:ext cx="267" cy="2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</p:grpSp>
      <p:sp>
        <p:nvSpPr>
          <p:cNvPr id="21" name="textbox 1112"/>
          <p:cNvSpPr txBox="1"/>
          <p:nvPr>
            <p:custDataLst>
              <p:tags r:id="rId13"/>
            </p:custDataLst>
          </p:nvPr>
        </p:nvSpPr>
        <p:spPr>
          <a:xfrm>
            <a:off x="7332451" y="3952235"/>
            <a:ext cx="4474318" cy="786286"/>
          </a:xfrm>
          <a:prstGeom prst="rect">
            <a:avLst/>
          </a:prstGeom>
          <a:noFill/>
        </p:spPr>
        <p:txBody>
          <a:bodyPr vert="horz" wrap="square" lIns="91440" tIns="45720" rIns="91440" bIns="45720">
            <a:noAutofit/>
          </a:bodyPr>
          <a:lstStyle/>
          <a:p>
            <a:pPr algn="just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6D9BCD"/>
              </a:buClr>
            </a:pPr>
            <a:r>
              <a:rPr lang="zh-CN" altLang="en-US" sz="1200" dirty="0">
                <a:solidFill>
                  <a:srgbClr val="142840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根据学生课程情况，自动推荐相关参考教材，学生可根据自身情况选择学习，辅助课程学习；</a:t>
            </a:r>
            <a:endParaRPr lang="en-US" altLang="zh-CN" sz="1200" dirty="0">
              <a:solidFill>
                <a:srgbClr val="142840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4"/>
            </p:custDataLst>
          </p:nvPr>
        </p:nvSpPr>
        <p:spPr>
          <a:xfrm>
            <a:off x="7319750" y="3587926"/>
            <a:ext cx="487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1" dirty="0">
                <a:latin typeface="+mj-lt"/>
                <a:ea typeface="+mj-ea"/>
                <a:cs typeface="+mj-cs"/>
                <a:sym typeface="+mn-ea"/>
              </a:rPr>
              <a:t>辅助学习</a:t>
            </a:r>
            <a:endParaRPr lang="zh-CN" altLang="en-US" b="1" dirty="0">
              <a:solidFill>
                <a:schemeClr val="tx1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7087976" y="3650156"/>
            <a:ext cx="243840" cy="243840"/>
            <a:chOff x="1062" y="1901"/>
            <a:chExt cx="384" cy="384"/>
          </a:xfrm>
        </p:grpSpPr>
        <p:sp>
          <p:nvSpPr>
            <p:cNvPr id="24" name="KOPPT"/>
            <p:cNvSpPr/>
            <p:nvPr>
              <p:custDataLst>
                <p:tags r:id="rId16"/>
              </p:custDataLst>
            </p:nvPr>
          </p:nvSpPr>
          <p:spPr>
            <a:xfrm flipH="1">
              <a:off x="1062" y="1901"/>
              <a:ext cx="385" cy="385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  <p:sp>
          <p:nvSpPr>
            <p:cNvPr id="25" name="KOPPT"/>
            <p:cNvSpPr/>
            <p:nvPr>
              <p:custDataLst>
                <p:tags r:id="rId17"/>
              </p:custDataLst>
            </p:nvPr>
          </p:nvSpPr>
          <p:spPr>
            <a:xfrm flipH="1">
              <a:off x="1121" y="1960"/>
              <a:ext cx="267" cy="2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+mn-ea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8"/>
          <a:srcRect l="16953" t="9713" b="51446"/>
          <a:stretch>
            <a:fillRect/>
          </a:stretch>
        </p:blipFill>
        <p:spPr>
          <a:xfrm>
            <a:off x="948187" y="1065585"/>
            <a:ext cx="6030990" cy="1872854"/>
          </a:xfrm>
          <a:prstGeom prst="rect">
            <a:avLst/>
          </a:prstGeom>
          <a:ln>
            <a:solidFill>
              <a:srgbClr val="C00000"/>
            </a:solidFill>
            <a:prstDash val="dashDot"/>
          </a:ln>
          <a:effectLst>
            <a:outerShdw blurRad="63500" sx="101000" sy="101000" algn="ctr" rotWithShape="0">
              <a:srgbClr val="005BAC">
                <a:alpha val="40000"/>
              </a:srgb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5170" r="5490" b="50038"/>
          <a:stretch>
            <a:fillRect/>
          </a:stretch>
        </p:blipFill>
        <p:spPr>
          <a:xfrm>
            <a:off x="3036361" y="2861444"/>
            <a:ext cx="3935728" cy="2296664"/>
          </a:xfrm>
          <a:prstGeom prst="rect">
            <a:avLst/>
          </a:prstGeom>
          <a:ln>
            <a:solidFill>
              <a:srgbClr val="C00000"/>
            </a:solidFill>
            <a:prstDash val="dashDot"/>
          </a:ln>
          <a:effectLst>
            <a:outerShdw blurRad="63500" sx="101000" sy="101000" algn="ctr" rotWithShape="0">
              <a:srgbClr val="005BAC">
                <a:alpha val="40000"/>
              </a:srgbClr>
            </a:outerShdw>
          </a:effectLst>
        </p:spPr>
      </p:pic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4835372" y="2861444"/>
            <a:ext cx="1086340" cy="354363"/>
          </a:xfrm>
          <a:prstGeom prst="rect">
            <a:avLst/>
          </a:prstGeom>
          <a:solidFill>
            <a:srgbClr val="6D9BCD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在线答题</a:t>
            </a:r>
            <a:endParaRPr lang="zh-CN" altLang="en-US" sz="16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1"/>
            </p:custDataLst>
          </p:nvPr>
        </p:nvSpPr>
        <p:spPr>
          <a:xfrm>
            <a:off x="4106182" y="1762037"/>
            <a:ext cx="398387" cy="1079454"/>
          </a:xfrm>
          <a:prstGeom prst="rect">
            <a:avLst/>
          </a:prstGeom>
          <a:solidFill>
            <a:srgbClr val="6D9BCD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课程资源</a:t>
            </a:r>
            <a:endParaRPr lang="zh-CN" altLang="en-US" sz="16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368883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1、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</a:rPr>
              <a:t>国家政策驱动</a:t>
            </a:r>
            <a:endParaRPr lang="zh-CN" altLang="en-US" sz="3600" dirty="0">
              <a:solidFill>
                <a:srgbClr val="C00000"/>
              </a:solidFill>
              <a:latin typeface="+mj-ea"/>
              <a:ea typeface="+mj-ea"/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Rounded Rectangle 3"/>
          <p:cNvSpPr/>
          <p:nvPr/>
        </p:nvSpPr>
        <p:spPr>
          <a:xfrm>
            <a:off x="914552" y="1574646"/>
            <a:ext cx="10362895" cy="100584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4"/>
          <p:cNvSpPr txBox="1"/>
          <p:nvPr/>
        </p:nvSpPr>
        <p:spPr>
          <a:xfrm>
            <a:off x="2452898" y="1711806"/>
            <a:ext cx="987552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rPr dirty="0"/>
              <a:t>《</a:t>
            </a:r>
            <a:r>
              <a:rPr dirty="0" err="1"/>
              <a:t>关于深化新时代学校思想政治理论课改革创新的若干意见</a:t>
            </a:r>
            <a:r>
              <a:rPr dirty="0"/>
              <a:t>》</a:t>
            </a:r>
            <a:endParaRPr dirty="0"/>
          </a:p>
        </p:txBody>
      </p:sp>
      <p:sp>
        <p:nvSpPr>
          <p:cNvPr id="4" name="TextBox 5"/>
          <p:cNvSpPr txBox="1"/>
          <p:nvPr/>
        </p:nvSpPr>
        <p:spPr>
          <a:xfrm>
            <a:off x="2470828" y="2123286"/>
            <a:ext cx="987552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400">
                <a:solidFill>
                  <a:srgbClr val="2C2C2C"/>
                </a:solidFill>
                <a:latin typeface="微软雅黑"/>
              </a:defRPr>
            </a:pPr>
            <a:r>
              <a:rPr dirty="0" err="1"/>
              <a:t>推动思政课信息化建设，促进现代信息技术与思政课深度融合</a:t>
            </a:r>
            <a:endParaRPr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75" y="1863845"/>
            <a:ext cx="798830" cy="383575"/>
          </a:xfrm>
          <a:prstGeom prst="rect">
            <a:avLst/>
          </a:prstGeom>
        </p:spPr>
      </p:pic>
      <p:sp>
        <p:nvSpPr>
          <p:cNvPr id="25" name="Rounded Rectangle 9"/>
          <p:cNvSpPr/>
          <p:nvPr/>
        </p:nvSpPr>
        <p:spPr>
          <a:xfrm>
            <a:off x="914552" y="3204800"/>
            <a:ext cx="10362895" cy="100584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TextBox 10"/>
          <p:cNvSpPr txBox="1"/>
          <p:nvPr/>
        </p:nvSpPr>
        <p:spPr>
          <a:xfrm>
            <a:off x="2470828" y="3341960"/>
            <a:ext cx="391004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rPr dirty="0"/>
              <a:t>《</a:t>
            </a:r>
            <a:r>
              <a:rPr lang="zh-CN" altLang="en-US" sz="1500" b="1" dirty="0">
                <a:solidFill>
                  <a:srgbClr val="AB2430"/>
                </a:solidFill>
                <a:latin typeface="微软雅黑"/>
                <a:sym typeface="+mn-ea"/>
              </a:rPr>
              <a:t>教育强国建设规划纲要（2024-2035）</a:t>
            </a:r>
            <a:r>
              <a:rPr dirty="0"/>
              <a:t>》</a:t>
            </a:r>
            <a:endParaRPr dirty="0"/>
          </a:p>
        </p:txBody>
      </p:sp>
      <p:sp>
        <p:nvSpPr>
          <p:cNvPr id="27" name="TextBox 11"/>
          <p:cNvSpPr txBox="1"/>
          <p:nvPr/>
        </p:nvSpPr>
        <p:spPr>
          <a:xfrm>
            <a:off x="2470828" y="3753440"/>
            <a:ext cx="557075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400">
                <a:solidFill>
                  <a:srgbClr val="2C2C2C"/>
                </a:solidFill>
                <a:latin typeface="微软雅黑"/>
              </a:defRPr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提出促进人工智能助力教育变革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，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深化人工智能助推教师队伍建设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75" y="3469703"/>
            <a:ext cx="798830" cy="383575"/>
          </a:xfrm>
          <a:prstGeom prst="rect">
            <a:avLst/>
          </a:prstGeom>
        </p:spPr>
      </p:pic>
      <p:sp>
        <p:nvSpPr>
          <p:cNvPr id="29" name="Rounded Rectangle 9"/>
          <p:cNvSpPr/>
          <p:nvPr/>
        </p:nvSpPr>
        <p:spPr>
          <a:xfrm>
            <a:off x="914552" y="4722229"/>
            <a:ext cx="10362895" cy="100584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10"/>
          <p:cNvSpPr txBox="1"/>
          <p:nvPr/>
        </p:nvSpPr>
        <p:spPr>
          <a:xfrm>
            <a:off x="2470828" y="4859389"/>
            <a:ext cx="436924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500" b="1">
                <a:solidFill>
                  <a:srgbClr val="AB2430"/>
                </a:solidFill>
                <a:latin typeface="微软雅黑"/>
              </a:defRPr>
            </a:pPr>
            <a:r>
              <a:rPr dirty="0"/>
              <a:t>《</a:t>
            </a:r>
            <a:r>
              <a:rPr lang="zh-CN" altLang="en-US" dirty="0">
                <a:latin typeface="+mj-ea"/>
              </a:rPr>
              <a:t>教师生成式人工智能应用指引（第一版）</a:t>
            </a:r>
            <a:r>
              <a:rPr dirty="0"/>
              <a:t>》</a:t>
            </a:r>
            <a:endParaRPr dirty="0"/>
          </a:p>
        </p:txBody>
      </p:sp>
      <p:sp>
        <p:nvSpPr>
          <p:cNvPr id="31" name="TextBox 11"/>
          <p:cNvSpPr txBox="1"/>
          <p:nvPr/>
        </p:nvSpPr>
        <p:spPr>
          <a:xfrm>
            <a:off x="2470827" y="5255481"/>
            <a:ext cx="88636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400">
                <a:solidFill>
                  <a:srgbClr val="2C2C2C"/>
                </a:solidFill>
                <a:latin typeface="微软雅黑"/>
              </a:defRPr>
            </a:pPr>
            <a:r>
              <a:rPr lang="zh-CN" altLang="en-US" sz="1400" dirty="0">
                <a:solidFill>
                  <a:srgbClr val="2C2C2C"/>
                </a:solidFill>
                <a:latin typeface="+mj-ea"/>
              </a:rPr>
              <a:t>是我国首份针对教师群体的生成式人工智能应用规范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sym typeface="+mn-ea"/>
              </a:rPr>
              <a:t>。</a:t>
            </a:r>
            <a:r>
              <a:rPr kumimoji="1" lang="zh-CN" altLang="en-US" sz="1400" dirty="0">
                <a:latin typeface="+mn-ea"/>
              </a:rPr>
              <a:t>围绕六大领域</a:t>
            </a:r>
            <a:r>
              <a:rPr kumimoji="1" lang="en-US" altLang="zh-CN" sz="1400" dirty="0">
                <a:latin typeface="+mn-ea"/>
              </a:rPr>
              <a:t>30</a:t>
            </a:r>
            <a:r>
              <a:rPr kumimoji="1" lang="zh-CN" altLang="en-US" sz="1400" dirty="0">
                <a:latin typeface="+mn-ea"/>
              </a:rPr>
              <a:t>个具体应用场景，明确技术赋能方向。</a:t>
            </a:r>
            <a:endParaRPr kumimoji="1" lang="zh-CN" altLang="en-US" sz="1400" dirty="0">
              <a:latin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75" y="4987132"/>
            <a:ext cx="798830" cy="3835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9930" y="157516"/>
            <a:ext cx="2765501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6、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核心优势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3" name="矩形 72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ectangle 3"/>
          <p:cNvSpPr/>
          <p:nvPr/>
        </p:nvSpPr>
        <p:spPr>
          <a:xfrm>
            <a:off x="3475431" y="1325551"/>
            <a:ext cx="1828800" cy="50292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4"/>
          <p:cNvSpPr txBox="1"/>
          <p:nvPr/>
        </p:nvSpPr>
        <p:spPr>
          <a:xfrm>
            <a:off x="3658311" y="1444423"/>
            <a:ext cx="14630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技术</a:t>
            </a:r>
          </a:p>
        </p:txBody>
      </p:sp>
      <p:sp>
        <p:nvSpPr>
          <p:cNvPr id="23" name="TextBox 5"/>
          <p:cNvSpPr txBox="1"/>
          <p:nvPr/>
        </p:nvSpPr>
        <p:spPr>
          <a:xfrm>
            <a:off x="5487111" y="1444423"/>
            <a:ext cx="4097597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rPr lang="en-US" altLang="zh-CN" dirty="0"/>
              <a:t>AI</a:t>
            </a:r>
            <a:r>
              <a:rPr lang="zh-CN" altLang="en-US" dirty="0"/>
              <a:t>原生平台，</a:t>
            </a:r>
            <a:r>
              <a:rPr dirty="0"/>
              <a:t>大模型深度集成，</a:t>
            </a:r>
            <a:r>
              <a:rPr lang="en-US" dirty="0"/>
              <a:t>35</a:t>
            </a:r>
            <a:r>
              <a:rPr dirty="0"/>
              <a:t> </a:t>
            </a:r>
            <a:r>
              <a:rPr dirty="0" err="1"/>
              <a:t>个垂直智能体</a:t>
            </a:r>
            <a:r>
              <a:rPr lang="zh-CN" altLang="en-US" dirty="0"/>
              <a:t>应用</a:t>
            </a:r>
            <a:endParaRPr dirty="0"/>
          </a:p>
        </p:txBody>
      </p:sp>
      <p:sp>
        <p:nvSpPr>
          <p:cNvPr id="24" name="Rectangle 6"/>
          <p:cNvSpPr/>
          <p:nvPr/>
        </p:nvSpPr>
        <p:spPr>
          <a:xfrm>
            <a:off x="3475431" y="1965631"/>
            <a:ext cx="1828800" cy="50292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7"/>
          <p:cNvSpPr txBox="1"/>
          <p:nvPr/>
        </p:nvSpPr>
        <p:spPr>
          <a:xfrm>
            <a:off x="3658311" y="2084503"/>
            <a:ext cx="14630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专业</a:t>
            </a:r>
          </a:p>
        </p:txBody>
      </p:sp>
      <p:sp>
        <p:nvSpPr>
          <p:cNvPr id="28" name="TextBox 8"/>
          <p:cNvSpPr txBox="1"/>
          <p:nvPr/>
        </p:nvSpPr>
        <p:spPr>
          <a:xfrm>
            <a:off x="5487111" y="2084503"/>
            <a:ext cx="457200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rPr dirty="0" err="1"/>
              <a:t>马列理论深耕，提示词专业</a:t>
            </a:r>
            <a:endParaRPr dirty="0"/>
          </a:p>
        </p:txBody>
      </p:sp>
      <p:sp>
        <p:nvSpPr>
          <p:cNvPr id="29" name="Rectangle 9"/>
          <p:cNvSpPr/>
          <p:nvPr/>
        </p:nvSpPr>
        <p:spPr>
          <a:xfrm>
            <a:off x="3475431" y="2605711"/>
            <a:ext cx="1828800" cy="50292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10"/>
          <p:cNvSpPr txBox="1"/>
          <p:nvPr/>
        </p:nvSpPr>
        <p:spPr>
          <a:xfrm>
            <a:off x="3658311" y="2724583"/>
            <a:ext cx="14630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体验</a:t>
            </a:r>
          </a:p>
        </p:txBody>
      </p:sp>
      <p:sp>
        <p:nvSpPr>
          <p:cNvPr id="31" name="TextBox 11"/>
          <p:cNvSpPr txBox="1"/>
          <p:nvPr/>
        </p:nvSpPr>
        <p:spPr>
          <a:xfrm>
            <a:off x="5487111" y="2724583"/>
            <a:ext cx="457200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rPr dirty="0" err="1"/>
              <a:t>响应式设计，交互流畅</a:t>
            </a:r>
            <a:endParaRPr dirty="0"/>
          </a:p>
        </p:txBody>
      </p:sp>
      <p:sp>
        <p:nvSpPr>
          <p:cNvPr id="34" name="Rectangle 12"/>
          <p:cNvSpPr/>
          <p:nvPr/>
        </p:nvSpPr>
        <p:spPr>
          <a:xfrm>
            <a:off x="3475431" y="3245791"/>
            <a:ext cx="1828800" cy="50292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5" name="TextBox 13"/>
          <p:cNvSpPr txBox="1"/>
          <p:nvPr/>
        </p:nvSpPr>
        <p:spPr>
          <a:xfrm>
            <a:off x="3658311" y="3364663"/>
            <a:ext cx="14630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成本</a:t>
            </a:r>
          </a:p>
        </p:txBody>
      </p:sp>
      <p:sp>
        <p:nvSpPr>
          <p:cNvPr id="36" name="TextBox 14"/>
          <p:cNvSpPr txBox="1"/>
          <p:nvPr/>
        </p:nvSpPr>
        <p:spPr>
          <a:xfrm>
            <a:off x="5487111" y="3364663"/>
            <a:ext cx="457200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t>轻量部署，性价比高</a:t>
            </a:r>
          </a:p>
        </p:txBody>
      </p:sp>
      <p:sp>
        <p:nvSpPr>
          <p:cNvPr id="37" name="Rectangle 15"/>
          <p:cNvSpPr/>
          <p:nvPr/>
        </p:nvSpPr>
        <p:spPr>
          <a:xfrm>
            <a:off x="3475431" y="3885871"/>
            <a:ext cx="1828800" cy="50292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TextBox 16"/>
          <p:cNvSpPr txBox="1"/>
          <p:nvPr/>
        </p:nvSpPr>
        <p:spPr>
          <a:xfrm>
            <a:off x="3658311" y="4004743"/>
            <a:ext cx="14630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扩展</a:t>
            </a:r>
          </a:p>
        </p:txBody>
      </p:sp>
      <p:sp>
        <p:nvSpPr>
          <p:cNvPr id="39" name="TextBox 17"/>
          <p:cNvSpPr txBox="1"/>
          <p:nvPr/>
        </p:nvSpPr>
        <p:spPr>
          <a:xfrm>
            <a:off x="5487111" y="4004743"/>
            <a:ext cx="457200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>
                <a:solidFill>
                  <a:srgbClr val="2C2C2C"/>
                </a:solidFill>
                <a:latin typeface="微软雅黑"/>
              </a:defRPr>
            </a:pPr>
            <a:r>
              <a:t>模块化架构，易于迭代</a:t>
            </a:r>
          </a:p>
        </p:txBody>
      </p:sp>
      <p:sp>
        <p:nvSpPr>
          <p:cNvPr id="40" name="Rectangle 12"/>
          <p:cNvSpPr/>
          <p:nvPr/>
        </p:nvSpPr>
        <p:spPr>
          <a:xfrm>
            <a:off x="982547" y="4913821"/>
            <a:ext cx="10362895" cy="77724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1" name="TextBox 13"/>
          <p:cNvSpPr txBox="1"/>
          <p:nvPr/>
        </p:nvSpPr>
        <p:spPr>
          <a:xfrm>
            <a:off x="1256867" y="5096701"/>
            <a:ext cx="987552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400" b="1">
                <a:solidFill>
                  <a:srgbClr val="FFFFFF"/>
                </a:solidFill>
                <a:latin typeface="微软雅黑"/>
              </a:defRPr>
            </a:pPr>
            <a:r>
              <a:t>🎯 愿景：成为全国马院首选的智能教学平台</a:t>
            </a:r>
          </a:p>
        </p:txBody>
      </p:sp>
      <p:sp>
        <p:nvSpPr>
          <p:cNvPr id="42" name="TextBox 14"/>
          <p:cNvSpPr txBox="1"/>
          <p:nvPr/>
        </p:nvSpPr>
        <p:spPr>
          <a:xfrm>
            <a:off x="982547" y="5782501"/>
            <a:ext cx="10362895" cy="5029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400" b="1">
                <a:solidFill>
                  <a:srgbClr val="AB2430"/>
                </a:solidFill>
                <a:latin typeface="微软雅黑"/>
              </a:defRPr>
            </a:pPr>
            <a:r>
              <a:t>💫 使命：用 AI 技术赋能思政教育，让马列理论更易懂、更有趣、更有用</a:t>
            </a:r>
          </a:p>
        </p:txBody>
      </p:sp>
    </p:spTree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914400" y="1828800"/>
            <a:ext cx="10362895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微软雅黑"/>
              </a:defRPr>
            </a:pPr>
            <a:r>
              <a:t>谢谢观看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017520"/>
            <a:ext cx="103628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400">
                <a:solidFill>
                  <a:srgbClr val="FFD700"/>
                </a:solidFill>
                <a:latin typeface="微软雅黑"/>
              </a:defRPr>
            </a:pPr>
            <a:r>
              <a:t>马克思主义学院智能体应用平台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840480"/>
            <a:ext cx="103628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600">
                <a:solidFill>
                  <a:srgbClr val="FFFFFF"/>
                </a:solidFill>
                <a:latin typeface="微软雅黑"/>
              </a:defRPr>
            </a:pPr>
            <a:r>
              <a:rPr dirty="0" err="1"/>
              <a:t>平台地址：http</a:t>
            </a:r>
            <a:r>
              <a:rPr dirty="0"/>
              <a:t>://111.13.139.98:5380/</a:t>
            </a:r>
            <a:br>
              <a:rPr dirty="0"/>
            </a:br>
            <a:r>
              <a:rPr dirty="0" err="1"/>
              <a:t>联系方式</a:t>
            </a:r>
            <a:r>
              <a:rPr dirty="0"/>
              <a:t>：[</a:t>
            </a:r>
            <a:r>
              <a:rPr dirty="0" err="1"/>
              <a:t>待填写</a:t>
            </a:r>
            <a:r>
              <a:rPr dirty="0"/>
              <a:t>]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5029200"/>
            <a:ext cx="10362895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000" b="1">
                <a:solidFill>
                  <a:srgbClr val="FFD700"/>
                </a:solidFill>
                <a:latin typeface="微软雅黑"/>
              </a:defRPr>
            </a:pPr>
            <a:r>
              <a:rPr dirty="0"/>
              <a:t>让 AI </a:t>
            </a:r>
            <a:r>
              <a:rPr dirty="0" err="1"/>
              <a:t>赋能思政教育，让马列理论照亮未来</a:t>
            </a:r>
            <a:r>
              <a:rPr dirty="0"/>
              <a:t>！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6961"/>
            <a:ext cx="322716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面临的挑战</a:t>
            </a:r>
            <a:endParaRPr lang="zh-CN" altLang="en-US" sz="3600" dirty="0">
              <a:solidFill>
                <a:srgbClr val="C00000"/>
              </a:solidFill>
              <a:latin typeface="+mj-ea"/>
              <a:ea typeface="+mj-ea"/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32934" y="194293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Rounded Rectangle 3"/>
          <p:cNvSpPr/>
          <p:nvPr/>
        </p:nvSpPr>
        <p:spPr>
          <a:xfrm>
            <a:off x="914400" y="1465870"/>
            <a:ext cx="10362895" cy="556915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4"/>
          <p:cNvSpPr txBox="1"/>
          <p:nvPr/>
        </p:nvSpPr>
        <p:spPr>
          <a:xfrm>
            <a:off x="1188720" y="1557310"/>
            <a:ext cx="18288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AB2430"/>
                </a:solidFill>
                <a:latin typeface="微软雅黑"/>
              </a:defRPr>
            </a:pPr>
            <a:r>
              <a:t>资源分散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3200400" y="1557310"/>
            <a:ext cx="22860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2C2C2C"/>
                </a:solidFill>
                <a:latin typeface="微软雅黑"/>
              </a:defRPr>
            </a:pPr>
            <a:r>
              <a:t>→ 备课效率低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5669280" y="155731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400">
                <a:solidFill>
                  <a:srgbClr val="666666"/>
                </a:solidFill>
                <a:latin typeface="微软雅黑"/>
              </a:defRPr>
            </a:pPr>
            <a:r>
              <a:t>文献、案例、视频散落在不同平台</a:t>
            </a:r>
          </a:p>
        </p:txBody>
      </p:sp>
      <p:sp>
        <p:nvSpPr>
          <p:cNvPr id="13" name="Rounded Rectangle 7"/>
          <p:cNvSpPr/>
          <p:nvPr/>
        </p:nvSpPr>
        <p:spPr>
          <a:xfrm>
            <a:off x="914400" y="2288830"/>
            <a:ext cx="10362895" cy="556915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8"/>
          <p:cNvSpPr txBox="1"/>
          <p:nvPr/>
        </p:nvSpPr>
        <p:spPr>
          <a:xfrm>
            <a:off x="1188720" y="2380270"/>
            <a:ext cx="18288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AB2430"/>
                </a:solidFill>
                <a:latin typeface="微软雅黑"/>
              </a:defRPr>
            </a:pPr>
            <a:r>
              <a:t>互动不足</a:t>
            </a:r>
          </a:p>
        </p:txBody>
      </p:sp>
      <p:sp>
        <p:nvSpPr>
          <p:cNvPr id="17" name="TextBox 9"/>
          <p:cNvSpPr txBox="1"/>
          <p:nvPr/>
        </p:nvSpPr>
        <p:spPr>
          <a:xfrm>
            <a:off x="3200400" y="2380270"/>
            <a:ext cx="22860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2C2C2C"/>
                </a:solidFill>
                <a:latin typeface="微软雅黑"/>
              </a:defRPr>
            </a:pPr>
            <a:r>
              <a:t>→ 学习效果差</a:t>
            </a:r>
          </a:p>
        </p:txBody>
      </p:sp>
      <p:sp>
        <p:nvSpPr>
          <p:cNvPr id="18" name="TextBox 10"/>
          <p:cNvSpPr txBox="1"/>
          <p:nvPr/>
        </p:nvSpPr>
        <p:spPr>
          <a:xfrm>
            <a:off x="5669280" y="238027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400">
                <a:solidFill>
                  <a:srgbClr val="666666"/>
                </a:solidFill>
                <a:latin typeface="微软雅黑"/>
              </a:defRPr>
            </a:pPr>
            <a:r>
              <a:t>大班授课，难以个性化答疑</a:t>
            </a:r>
          </a:p>
        </p:txBody>
      </p:sp>
      <p:sp>
        <p:nvSpPr>
          <p:cNvPr id="19" name="Rounded Rectangle 11"/>
          <p:cNvSpPr/>
          <p:nvPr/>
        </p:nvSpPr>
        <p:spPr>
          <a:xfrm>
            <a:off x="914400" y="3111790"/>
            <a:ext cx="10362895" cy="556915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2"/>
          <p:cNvSpPr txBox="1"/>
          <p:nvPr/>
        </p:nvSpPr>
        <p:spPr>
          <a:xfrm>
            <a:off x="1188720" y="3203230"/>
            <a:ext cx="18288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AB2430"/>
                </a:solidFill>
                <a:latin typeface="微软雅黑"/>
              </a:defRPr>
            </a:pPr>
            <a:r>
              <a:t>内容更新慢</a:t>
            </a:r>
          </a:p>
        </p:txBody>
      </p:sp>
      <p:sp>
        <p:nvSpPr>
          <p:cNvPr id="54" name="TextBox 13"/>
          <p:cNvSpPr txBox="1"/>
          <p:nvPr/>
        </p:nvSpPr>
        <p:spPr>
          <a:xfrm>
            <a:off x="3200400" y="3203230"/>
            <a:ext cx="22860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2C2C2C"/>
                </a:solidFill>
                <a:latin typeface="微软雅黑"/>
              </a:defRPr>
            </a:pPr>
            <a:r>
              <a:t>→ 理论与实际脱节</a:t>
            </a:r>
          </a:p>
        </p:txBody>
      </p:sp>
      <p:sp>
        <p:nvSpPr>
          <p:cNvPr id="55" name="TextBox 14"/>
          <p:cNvSpPr txBox="1"/>
          <p:nvPr/>
        </p:nvSpPr>
        <p:spPr>
          <a:xfrm>
            <a:off x="5669280" y="320323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400">
                <a:solidFill>
                  <a:srgbClr val="666666"/>
                </a:solidFill>
                <a:latin typeface="微软雅黑"/>
              </a:defRPr>
            </a:pPr>
            <a:r>
              <a:t>教材更新周期长，时政内容滞后</a:t>
            </a:r>
          </a:p>
        </p:txBody>
      </p:sp>
      <p:sp>
        <p:nvSpPr>
          <p:cNvPr id="56" name="Rounded Rectangle 15"/>
          <p:cNvSpPr/>
          <p:nvPr/>
        </p:nvSpPr>
        <p:spPr>
          <a:xfrm>
            <a:off x="914400" y="3934750"/>
            <a:ext cx="10362895" cy="556914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7" name="TextBox 16"/>
          <p:cNvSpPr txBox="1"/>
          <p:nvPr/>
        </p:nvSpPr>
        <p:spPr>
          <a:xfrm>
            <a:off x="1188720" y="4026190"/>
            <a:ext cx="18288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AB2430"/>
                </a:solidFill>
                <a:latin typeface="微软雅黑"/>
              </a:defRPr>
            </a:pPr>
            <a:r>
              <a:t>评价单一</a:t>
            </a:r>
          </a:p>
        </p:txBody>
      </p:sp>
      <p:sp>
        <p:nvSpPr>
          <p:cNvPr id="58" name="TextBox 17"/>
          <p:cNvSpPr txBox="1"/>
          <p:nvPr/>
        </p:nvSpPr>
        <p:spPr>
          <a:xfrm>
            <a:off x="3200400" y="4026190"/>
            <a:ext cx="22860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2C2C2C"/>
                </a:solidFill>
                <a:latin typeface="微软雅黑"/>
              </a:defRPr>
            </a:pPr>
            <a:r>
              <a:t>→ 难以掌握学情</a:t>
            </a:r>
          </a:p>
        </p:txBody>
      </p:sp>
      <p:sp>
        <p:nvSpPr>
          <p:cNvPr id="59" name="TextBox 18"/>
          <p:cNvSpPr txBox="1"/>
          <p:nvPr/>
        </p:nvSpPr>
        <p:spPr>
          <a:xfrm>
            <a:off x="5669280" y="402619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400">
                <a:solidFill>
                  <a:srgbClr val="666666"/>
                </a:solidFill>
                <a:latin typeface="微软雅黑"/>
              </a:defRPr>
            </a:pPr>
            <a:r>
              <a:t>依赖期末考试，过程性评价缺失</a:t>
            </a:r>
          </a:p>
        </p:txBody>
      </p:sp>
      <p:sp>
        <p:nvSpPr>
          <p:cNvPr id="60" name="Rounded Rectangle 19"/>
          <p:cNvSpPr/>
          <p:nvPr/>
        </p:nvSpPr>
        <p:spPr>
          <a:xfrm>
            <a:off x="914400" y="4757710"/>
            <a:ext cx="10362895" cy="556914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1" name="TextBox 20"/>
          <p:cNvSpPr txBox="1"/>
          <p:nvPr/>
        </p:nvSpPr>
        <p:spPr>
          <a:xfrm>
            <a:off x="1188720" y="4849150"/>
            <a:ext cx="18288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AB2430"/>
                </a:solidFill>
                <a:latin typeface="微软雅黑"/>
              </a:defRPr>
            </a:pPr>
            <a:r>
              <a:t>教师负担重</a:t>
            </a:r>
          </a:p>
        </p:txBody>
      </p:sp>
      <p:sp>
        <p:nvSpPr>
          <p:cNvPr id="62" name="TextBox 21"/>
          <p:cNvSpPr txBox="1"/>
          <p:nvPr/>
        </p:nvSpPr>
        <p:spPr>
          <a:xfrm>
            <a:off x="3200400" y="4849150"/>
            <a:ext cx="22860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2C2C2C"/>
                </a:solidFill>
                <a:latin typeface="微软雅黑"/>
              </a:defRPr>
            </a:pPr>
            <a:r>
              <a:t>→ 教学创新精力不足</a:t>
            </a:r>
          </a:p>
        </p:txBody>
      </p:sp>
      <p:sp>
        <p:nvSpPr>
          <p:cNvPr id="63" name="TextBox 22"/>
          <p:cNvSpPr txBox="1"/>
          <p:nvPr/>
        </p:nvSpPr>
        <p:spPr>
          <a:xfrm>
            <a:off x="5669280" y="4849150"/>
            <a:ext cx="548640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400">
                <a:solidFill>
                  <a:srgbClr val="666666"/>
                </a:solidFill>
                <a:latin typeface="微软雅黑"/>
              </a:defRPr>
            </a:pPr>
            <a:r>
              <a:t>重复性问题多，答疑耗时</a:t>
            </a: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415049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3、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</a:rPr>
              <a:t>应用场景的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变化</a:t>
            </a:r>
            <a:endParaRPr lang="zh-CN" altLang="en-US" sz="3600" dirty="0">
              <a:solidFill>
                <a:srgbClr val="C00000"/>
              </a:solidFill>
              <a:latin typeface="+mj-ea"/>
              <a:ea typeface="+mj-ea"/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3" name="直接连接符 12"/>
          <p:cNvCxnSpPr/>
          <p:nvPr/>
        </p:nvCxnSpPr>
        <p:spPr>
          <a:xfrm>
            <a:off x="6096000" y="1485900"/>
            <a:ext cx="0" cy="5339064"/>
          </a:xfrm>
          <a:prstGeom prst="line">
            <a:avLst/>
          </a:prstGeom>
          <a:ln w="15875"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3798" y="2006887"/>
            <a:ext cx="5040405" cy="292267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" y="2012772"/>
            <a:ext cx="5072677" cy="292267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025421" y="1441405"/>
            <a:ext cx="2441694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rgbClr val="BC1B21"/>
                </a:solidFill>
                <a:effectLst/>
                <a:uLnTx/>
                <a:uFillTx/>
                <a:latin typeface="思源黑体 CN Bold"/>
                <a:ea typeface="思源黑体 CN Bold"/>
                <a:cs typeface="阿里巴巴普惠体" panose="00020600040101010101" charset="-122"/>
              </a:rPr>
              <a:t>传统的数据库应用</a:t>
            </a:r>
            <a:endParaRPr kumimoji="0" lang="zh-CN" altLang="en-US" sz="2200" b="0" i="0" u="none" strike="noStrike" kern="1200" cap="none" spc="0" normalizeH="0" baseline="0" noProof="0" dirty="0">
              <a:ln w="9525" cap="flat" cmpd="sng">
                <a:noFill/>
                <a:prstDash val="solid"/>
                <a:headEnd type="none" w="med" len="med"/>
                <a:tailEnd type="none" w="med" len="med"/>
              </a:ln>
              <a:solidFill>
                <a:srgbClr val="BC1B21"/>
              </a:solidFill>
              <a:effectLst/>
              <a:uLnTx/>
              <a:uFillTx/>
              <a:latin typeface="思源黑体 CN Bold"/>
              <a:ea typeface="思源黑体 CN Bold"/>
              <a:cs typeface="阿里巴巴普惠体" panose="0002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834551" y="1441404"/>
            <a:ext cx="2715808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rgbClr val="BC1B21"/>
                </a:solidFill>
                <a:effectLst/>
                <a:uLnTx/>
                <a:uFillTx/>
                <a:latin typeface="思源黑体 CN Bold"/>
                <a:ea typeface="思源黑体 CN Bold"/>
                <a:cs typeface="阿里巴巴普惠体" panose="00020600040101010101" charset="-122"/>
              </a:rPr>
              <a:t>基于</a:t>
            </a:r>
            <a:r>
              <a:rPr lang="en-US" altLang="zh-CN" sz="2200" dirty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rgbClr val="BC1B21"/>
                </a:solidFill>
                <a:latin typeface="思源黑体 CN Bold"/>
                <a:ea typeface="思源黑体 CN Bold"/>
                <a:cs typeface="阿里巴巴普惠体" panose="00020600040101010101" charset="-122"/>
              </a:rPr>
              <a:t>AI</a:t>
            </a:r>
            <a:r>
              <a:rPr lang="zh-CN" altLang="en-US" sz="2200" dirty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rgbClr val="BC1B21"/>
                </a:solidFill>
                <a:latin typeface="思源黑体 CN Bold"/>
                <a:ea typeface="思源黑体 CN Bold"/>
                <a:cs typeface="阿里巴巴普惠体" panose="00020600040101010101" charset="-122"/>
              </a:rPr>
              <a:t>的智能体应用</a:t>
            </a:r>
            <a:endParaRPr kumimoji="0" lang="zh-CN" altLang="en-US" sz="2200" b="0" i="0" u="none" strike="noStrike" kern="1200" cap="none" spc="0" normalizeH="0" baseline="0" noProof="0" dirty="0">
              <a:ln w="9525" cap="flat" cmpd="sng">
                <a:noFill/>
                <a:prstDash val="solid"/>
                <a:headEnd type="none" w="med" len="med"/>
                <a:tailEnd type="none" w="med" len="med"/>
              </a:ln>
              <a:solidFill>
                <a:srgbClr val="BC1B21"/>
              </a:solidFill>
              <a:effectLst/>
              <a:uLnTx/>
              <a:uFillTx/>
              <a:latin typeface="思源黑体 CN Bold"/>
              <a:ea typeface="思源黑体 CN Bold"/>
              <a:cs typeface="阿里巴巴普惠体" panose="000206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9428" y="5252291"/>
            <a:ext cx="5072674" cy="79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只能通过检索提供资源列表，需要用户自行筛选和逐条阅读，并分析理解相关内容。</a:t>
            </a:r>
            <a:endParaRPr lang="zh-CN" altLang="en-US" sz="1600" dirty="0"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623798" y="5252292"/>
            <a:ext cx="5040405" cy="79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只需要提供要求，通过</a:t>
            </a:r>
            <a:r>
              <a:rPr lang="en-US" altLang="zh-CN" sz="1600" dirty="0">
                <a:latin typeface="+mn-ea"/>
              </a:rPr>
              <a:t>AI</a:t>
            </a:r>
            <a:r>
              <a:rPr lang="zh-CN" altLang="en-US" sz="1600" dirty="0">
                <a:latin typeface="+mn-ea"/>
              </a:rPr>
              <a:t>对资源内容自动进行分析整理，将完整的结果输出。</a:t>
            </a:r>
            <a:endParaRPr lang="zh-CN" altLang="en-US" sz="1600" dirty="0">
              <a:latin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20416227">
            <a:off x="9272209" y="4200219"/>
            <a:ext cx="3241916" cy="2431437"/>
          </a:xfrm>
          <a:prstGeom prst="rect">
            <a:avLst/>
          </a:prstGeom>
          <a:blipFill dpi="0" rotWithShape="1">
            <a:blip r:embed="rId1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 rot="1047437">
            <a:off x="-578649" y="4319060"/>
            <a:ext cx="3816000" cy="2862000"/>
          </a:xfrm>
          <a:prstGeom prst="rect">
            <a:avLst/>
          </a:prstGeom>
          <a:blipFill dpi="0" rotWithShape="1">
            <a:blip r:embed="rId1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469613" y="5319804"/>
            <a:ext cx="1981381" cy="1486036"/>
          </a:xfrm>
          <a:prstGeom prst="rect">
            <a:avLst/>
          </a:prstGeom>
          <a:blipFill dpi="0" rotWithShape="1">
            <a:blip r:embed="rId1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823969" y="474652"/>
            <a:ext cx="572595" cy="572595"/>
            <a:chOff x="7843463" y="-1097195"/>
            <a:chExt cx="667820" cy="667820"/>
          </a:xfrm>
        </p:grpSpPr>
        <p:sp>
          <p:nvSpPr>
            <p:cNvPr id="3" name="椭圆 2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5" name="箭头: V 形 4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箭头: V 形 5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5126825" y="1175811"/>
            <a:ext cx="193835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600" dirty="0">
                <a:solidFill>
                  <a:schemeClr val="accent1"/>
                </a:solidFill>
                <a:latin typeface="+mj-ea"/>
                <a:ea typeface="+mj-ea"/>
              </a:rPr>
              <a:t>02</a:t>
            </a:r>
            <a:endParaRPr lang="zh-CN" altLang="en-US" sz="11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05328" y="2786746"/>
            <a:ext cx="100086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600" spc="300" dirty="0">
                <a:solidFill>
                  <a:schemeClr val="accent1"/>
                </a:solidFill>
                <a:latin typeface="+mj-ea"/>
                <a:ea typeface="+mj-ea"/>
              </a:rPr>
              <a:t>AI</a:t>
            </a:r>
            <a:r>
              <a:rPr lang="zh-CN" altLang="en-US" sz="6600" spc="300" dirty="0">
                <a:solidFill>
                  <a:schemeClr val="accent1"/>
                </a:solidFill>
                <a:latin typeface="+mj-ea"/>
                <a:ea typeface="+mj-ea"/>
              </a:rPr>
              <a:t>技术赋能</a:t>
            </a:r>
            <a:endParaRPr lang="zh-CN" altLang="en-US" sz="6600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2765501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1、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</a:rPr>
              <a:t>技术架构</a:t>
            </a:r>
            <a:endParaRPr lang="zh-CN" altLang="en-US" sz="3600" dirty="0">
              <a:solidFill>
                <a:srgbClr val="C00000"/>
              </a:solidFill>
              <a:latin typeface="+mj-ea"/>
              <a:ea typeface="+mj-ea"/>
              <a:cs typeface="阿里巴巴普惠体" panose="00020600040101010101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415" y="944794"/>
            <a:ext cx="10137042" cy="554168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510867"/>
            <a:ext cx="12192000" cy="34713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09930" y="157516"/>
            <a:ext cx="4599336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cs typeface="阿里巴巴普惠体" panose="00020600040101010101" charset="-122"/>
                <a:sym typeface="+mn-ea"/>
              </a:rPr>
              <a:t>2、</a:t>
            </a:r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</a:rPr>
              <a:t>AI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</a:rPr>
              <a:t>赋能教学全流程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841899" y="154269"/>
            <a:ext cx="572595" cy="572595"/>
            <a:chOff x="7843463" y="-1097195"/>
            <a:chExt cx="667820" cy="667820"/>
          </a:xfrm>
        </p:grpSpPr>
        <p:sp>
          <p:nvSpPr>
            <p:cNvPr id="8" name="椭圆 7"/>
            <p:cNvSpPr/>
            <p:nvPr/>
          </p:nvSpPr>
          <p:spPr>
            <a:xfrm>
              <a:off x="7843463" y="-1097195"/>
              <a:ext cx="667820" cy="667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977883" y="-932808"/>
              <a:ext cx="440076" cy="339047"/>
              <a:chOff x="8887146" y="-704636"/>
              <a:chExt cx="440076" cy="339047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888714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9090916" y="-704636"/>
                <a:ext cx="236306" cy="339047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Rectangle 3"/>
          <p:cNvSpPr/>
          <p:nvPr/>
        </p:nvSpPr>
        <p:spPr>
          <a:xfrm>
            <a:off x="890586" y="1956391"/>
            <a:ext cx="3474720" cy="502920"/>
          </a:xfrm>
          <a:prstGeom prst="rect">
            <a:avLst/>
          </a:prstGeom>
          <a:solidFill>
            <a:srgbClr val="AB24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4"/>
          <p:cNvSpPr txBox="1"/>
          <p:nvPr/>
        </p:nvSpPr>
        <p:spPr>
          <a:xfrm>
            <a:off x="1073466" y="2066119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500" b="1">
                <a:solidFill>
                  <a:srgbClr val="FFFFFF"/>
                </a:solidFill>
                <a:latin typeface="微软雅黑"/>
              </a:defRPr>
            </a:pPr>
            <a:r>
              <a:t>课前备课</a:t>
            </a:r>
          </a:p>
        </p:txBody>
      </p:sp>
      <p:sp>
        <p:nvSpPr>
          <p:cNvPr id="14" name="Rounded Rectangle 5"/>
          <p:cNvSpPr/>
          <p:nvPr/>
        </p:nvSpPr>
        <p:spPr>
          <a:xfrm>
            <a:off x="982026" y="264219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6"/>
          <p:cNvSpPr txBox="1"/>
          <p:nvPr/>
        </p:nvSpPr>
        <p:spPr>
          <a:xfrm>
            <a:off x="1073466" y="2733631"/>
            <a:ext cx="238398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rPr dirty="0" err="1"/>
              <a:t>资源智能推荐</a:t>
            </a:r>
            <a:r>
              <a:rPr dirty="0"/>
              <a:t> → </a:t>
            </a:r>
            <a:r>
              <a:rPr lang="zh-CN" altLang="en-US" dirty="0"/>
              <a:t>有效减少</a:t>
            </a:r>
            <a:r>
              <a:rPr dirty="0" err="1"/>
              <a:t>备课时间</a:t>
            </a:r>
            <a:endParaRPr dirty="0"/>
          </a:p>
        </p:txBody>
      </p:sp>
      <p:sp>
        <p:nvSpPr>
          <p:cNvPr id="16" name="Rounded Rectangle 7"/>
          <p:cNvSpPr/>
          <p:nvPr/>
        </p:nvSpPr>
        <p:spPr>
          <a:xfrm>
            <a:off x="982026" y="319083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8"/>
          <p:cNvSpPr txBox="1"/>
          <p:nvPr/>
        </p:nvSpPr>
        <p:spPr>
          <a:xfrm>
            <a:off x="1073466" y="328227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教案辅助生成 → 教学设计更科学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982026" y="373947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0"/>
          <p:cNvSpPr txBox="1"/>
          <p:nvPr/>
        </p:nvSpPr>
        <p:spPr>
          <a:xfrm>
            <a:off x="1073466" y="383091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案例自动匹配 → 理论联系实际</a:t>
            </a:r>
          </a:p>
        </p:txBody>
      </p:sp>
      <p:sp>
        <p:nvSpPr>
          <p:cNvPr id="20" name="Rounded Rectangle 11"/>
          <p:cNvSpPr/>
          <p:nvPr/>
        </p:nvSpPr>
        <p:spPr>
          <a:xfrm>
            <a:off x="982026" y="428811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AB24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12"/>
          <p:cNvSpPr txBox="1"/>
          <p:nvPr/>
        </p:nvSpPr>
        <p:spPr>
          <a:xfrm>
            <a:off x="1073466" y="437955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学情预判分析 → 教学针对性强</a:t>
            </a:r>
          </a:p>
        </p:txBody>
      </p:sp>
      <p:sp>
        <p:nvSpPr>
          <p:cNvPr id="23" name="Rectangle 13"/>
          <p:cNvSpPr/>
          <p:nvPr/>
        </p:nvSpPr>
        <p:spPr>
          <a:xfrm>
            <a:off x="4365306" y="1956391"/>
            <a:ext cx="3474720" cy="502920"/>
          </a:xfrm>
          <a:prstGeom prst="rect">
            <a:avLst/>
          </a:prstGeom>
          <a:solidFill>
            <a:srgbClr val="2E7D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14"/>
          <p:cNvSpPr txBox="1"/>
          <p:nvPr/>
        </p:nvSpPr>
        <p:spPr>
          <a:xfrm>
            <a:off x="4548186" y="2066119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500" b="1">
                <a:solidFill>
                  <a:srgbClr val="FFFFFF"/>
                </a:solidFill>
                <a:latin typeface="微软雅黑"/>
              </a:defRPr>
            </a:pPr>
            <a:r>
              <a:t>课中教学</a:t>
            </a:r>
          </a:p>
        </p:txBody>
      </p:sp>
      <p:sp>
        <p:nvSpPr>
          <p:cNvPr id="33" name="Rounded Rectangle 15"/>
          <p:cNvSpPr/>
          <p:nvPr/>
        </p:nvSpPr>
        <p:spPr>
          <a:xfrm>
            <a:off x="4456746" y="264219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2E7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16"/>
          <p:cNvSpPr txBox="1"/>
          <p:nvPr/>
        </p:nvSpPr>
        <p:spPr>
          <a:xfrm>
            <a:off x="4548186" y="273363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实时问答互动 → 疑问即时解决</a:t>
            </a:r>
          </a:p>
        </p:txBody>
      </p:sp>
      <p:sp>
        <p:nvSpPr>
          <p:cNvPr id="35" name="Rounded Rectangle 17"/>
          <p:cNvSpPr/>
          <p:nvPr/>
        </p:nvSpPr>
        <p:spPr>
          <a:xfrm>
            <a:off x="4456746" y="319083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2E7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18"/>
          <p:cNvSpPr txBox="1"/>
          <p:nvPr/>
        </p:nvSpPr>
        <p:spPr>
          <a:xfrm>
            <a:off x="4548186" y="328227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个性化推送 → 学习资源精准</a:t>
            </a:r>
          </a:p>
        </p:txBody>
      </p:sp>
      <p:sp>
        <p:nvSpPr>
          <p:cNvPr id="37" name="Rounded Rectangle 19"/>
          <p:cNvSpPr/>
          <p:nvPr/>
        </p:nvSpPr>
        <p:spPr>
          <a:xfrm>
            <a:off x="4456746" y="373947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2E7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TextBox 20"/>
          <p:cNvSpPr txBox="1"/>
          <p:nvPr/>
        </p:nvSpPr>
        <p:spPr>
          <a:xfrm>
            <a:off x="4548186" y="383091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知识点图谱 → 理论体系清晰</a:t>
            </a:r>
          </a:p>
        </p:txBody>
      </p:sp>
      <p:sp>
        <p:nvSpPr>
          <p:cNvPr id="39" name="Rounded Rectangle 21"/>
          <p:cNvSpPr/>
          <p:nvPr/>
        </p:nvSpPr>
        <p:spPr>
          <a:xfrm>
            <a:off x="4456746" y="428811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2E7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0" name="TextBox 22"/>
          <p:cNvSpPr txBox="1"/>
          <p:nvPr/>
        </p:nvSpPr>
        <p:spPr>
          <a:xfrm>
            <a:off x="4548186" y="437955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学习进度追踪 → 效果可视化</a:t>
            </a:r>
          </a:p>
        </p:txBody>
      </p:sp>
      <p:sp>
        <p:nvSpPr>
          <p:cNvPr id="41" name="Rectangle 23"/>
          <p:cNvSpPr/>
          <p:nvPr/>
        </p:nvSpPr>
        <p:spPr>
          <a:xfrm>
            <a:off x="7840026" y="1956391"/>
            <a:ext cx="3474720" cy="502920"/>
          </a:xfrm>
          <a:prstGeom prst="rect">
            <a:avLst/>
          </a:prstGeom>
          <a:solidFill>
            <a:srgbClr val="1565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2" name="TextBox 24"/>
          <p:cNvSpPr txBox="1"/>
          <p:nvPr/>
        </p:nvSpPr>
        <p:spPr>
          <a:xfrm>
            <a:off x="8022906" y="2066119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500" b="1">
                <a:solidFill>
                  <a:srgbClr val="FFFFFF"/>
                </a:solidFill>
                <a:latin typeface="微软雅黑"/>
              </a:defRPr>
            </a:pPr>
            <a:r>
              <a:t>课后辅导</a:t>
            </a:r>
          </a:p>
        </p:txBody>
      </p:sp>
      <p:sp>
        <p:nvSpPr>
          <p:cNvPr id="43" name="Rounded Rectangle 25"/>
          <p:cNvSpPr/>
          <p:nvPr/>
        </p:nvSpPr>
        <p:spPr>
          <a:xfrm>
            <a:off x="7931466" y="264219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1565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4" name="TextBox 26"/>
          <p:cNvSpPr txBox="1"/>
          <p:nvPr/>
        </p:nvSpPr>
        <p:spPr>
          <a:xfrm>
            <a:off x="8022906" y="273363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7×24 小时答疑 → 辅导无死角</a:t>
            </a:r>
          </a:p>
        </p:txBody>
      </p:sp>
      <p:sp>
        <p:nvSpPr>
          <p:cNvPr id="45" name="Rounded Rectangle 27"/>
          <p:cNvSpPr/>
          <p:nvPr/>
        </p:nvSpPr>
        <p:spPr>
          <a:xfrm>
            <a:off x="7931466" y="319083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1565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6" name="TextBox 28"/>
          <p:cNvSpPr txBox="1"/>
          <p:nvPr/>
        </p:nvSpPr>
        <p:spPr>
          <a:xfrm>
            <a:off x="8022906" y="328227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作业智能批改 → 教师负担减轻</a:t>
            </a:r>
          </a:p>
        </p:txBody>
      </p:sp>
      <p:sp>
        <p:nvSpPr>
          <p:cNvPr id="47" name="Rounded Rectangle 29"/>
          <p:cNvSpPr/>
          <p:nvPr/>
        </p:nvSpPr>
        <p:spPr>
          <a:xfrm>
            <a:off x="7931466" y="373947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1565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8" name="TextBox 30"/>
          <p:cNvSpPr txBox="1"/>
          <p:nvPr/>
        </p:nvSpPr>
        <p:spPr>
          <a:xfrm>
            <a:off x="8022906" y="383091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学习数据分析 → 决策有依据</a:t>
            </a:r>
          </a:p>
        </p:txBody>
      </p:sp>
      <p:sp>
        <p:nvSpPr>
          <p:cNvPr id="49" name="Rounded Rectangle 31"/>
          <p:cNvSpPr/>
          <p:nvPr/>
        </p:nvSpPr>
        <p:spPr>
          <a:xfrm>
            <a:off x="7931466" y="4288111"/>
            <a:ext cx="3291840" cy="457200"/>
          </a:xfrm>
          <a:prstGeom prst="roundRect">
            <a:avLst/>
          </a:prstGeom>
          <a:solidFill>
            <a:srgbClr val="FFF8F0"/>
          </a:solidFill>
          <a:ln w="19050">
            <a:solidFill>
              <a:srgbClr val="1565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0" name="TextBox 32"/>
          <p:cNvSpPr txBox="1"/>
          <p:nvPr/>
        </p:nvSpPr>
        <p:spPr>
          <a:xfrm>
            <a:off x="8022906" y="4379551"/>
            <a:ext cx="310896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2C2C2C"/>
                </a:solidFill>
                <a:latin typeface="微软雅黑"/>
              </a:defRPr>
            </a:pPr>
            <a:r>
              <a:t>薄弱点识别 → 精准干预</a:t>
            </a:r>
          </a:p>
        </p:txBody>
      </p:sp>
    </p:spTree>
  </p:cSld>
  <p:clrMapOvr>
    <a:masterClrMapping/>
  </p:clrMapOvr>
  <p:transition spd="med">
    <p:pull/>
  </p:transition>
</p:sld>
</file>

<file path=ppt/tags/tag1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10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11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12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13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14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15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16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17.xml><?xml version="1.0" encoding="utf-8"?>
<p:tagLst xmlns:p="http://schemas.openxmlformats.org/presentationml/2006/main">
  <p:tag name="KSO_WM_DIAGRAM_VIRTUALLY_FRAME" val="{&quot;height&quot;:439.45,&quot;left&quot;:30.35,&quot;top&quot;:93.15,&quot;width&quot;:350.9}"/>
</p:tagLst>
</file>

<file path=ppt/tags/tag18.xml><?xml version="1.0" encoding="utf-8"?>
<p:tagLst xmlns:p="http://schemas.openxmlformats.org/presentationml/2006/main">
  <p:tag name="KSO_WM_DIAGRAM_VIRTUALLY_FRAME" val="{&quot;height&quot;:439.45,&quot;left&quot;:30.35,&quot;top&quot;:93.15,&quot;width&quot;:350.9}"/>
</p:tagLst>
</file>

<file path=ppt/tags/tag19.xml><?xml version="1.0" encoding="utf-8"?>
<p:tagLst xmlns:p="http://schemas.openxmlformats.org/presentationml/2006/main">
  <p:tag name="KSO_WM_DIAGRAM_VIRTUALLY_FRAME" val="{&quot;height&quot;:439.45,&quot;left&quot;:30.35,&quot;top&quot;:93.15,&quot;width&quot;:350.9}"/>
</p:tagLst>
</file>

<file path=ppt/tags/tag2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20.xml><?xml version="1.0" encoding="utf-8"?>
<p:tagLst xmlns:p="http://schemas.openxmlformats.org/presentationml/2006/main">
  <p:tag name="KSO_WM_DIAGRAM_VIRTUALLY_FRAME" val="{&quot;height&quot;:439.45,&quot;left&quot;:30.35,&quot;top&quot;:93.15,&quot;width&quot;:350.9}"/>
</p:tagLst>
</file>

<file path=ppt/tags/tag21.xml><?xml version="1.0" encoding="utf-8"?>
<p:tagLst xmlns:p="http://schemas.openxmlformats.org/presentationml/2006/main">
  <p:tag name="KSO_WM_DIAGRAM_VIRTUALLY_FRAME" val="{&quot;height&quot;:439.45,&quot;left&quot;:30.35,&quot;top&quot;:93.15,&quot;width&quot;:350.9}"/>
</p:tagLst>
</file>

<file path=ppt/tags/tag22.xml><?xml version="1.0" encoding="utf-8"?>
<p:tagLst xmlns:p="http://schemas.openxmlformats.org/presentationml/2006/main">
  <p:tag name="KSO_WM_DIAGRAM_VIRTUALLY_FRAME" val="{&quot;height&quot;:439.45,&quot;left&quot;:30.35,&quot;top&quot;:93.15,&quot;width&quot;:350.9}"/>
</p:tagLst>
</file>

<file path=ppt/tags/tag23.xml><?xml version="1.0" encoding="utf-8"?>
<p:tagLst xmlns:p="http://schemas.openxmlformats.org/presentationml/2006/main">
  <p:tag name="KSO_WM_DIAGRAM_VIRTUALLY_FRAME" val="{&quot;height&quot;:439.45,&quot;left&quot;:30.35,&quot;top&quot;:93.15,&quot;width&quot;:350.9}"/>
</p:tagLst>
</file>

<file path=ppt/tags/tag24.xml><?xml version="1.0" encoding="utf-8"?>
<p:tagLst xmlns:p="http://schemas.openxmlformats.org/presentationml/2006/main">
  <p:tag name="KSO_WM_DIAGRAM_VIRTUALLY_FRAME" val="{&quot;height&quot;:430.6,&quot;left&quot;:54.9,&quot;top&quot;:88.25,&quot;width&quot;:968.45}"/>
</p:tagLst>
</file>

<file path=ppt/tags/tag25.xml><?xml version="1.0" encoding="utf-8"?>
<p:tagLst xmlns:p="http://schemas.openxmlformats.org/presentationml/2006/main">
  <p:tag name="KSO_WM_DIAGRAM_VIRTUALLY_FRAME" val="{&quot;height&quot;:430.6,&quot;left&quot;:54.9,&quot;top&quot;:88.25,&quot;width&quot;:968.45}"/>
</p:tagLst>
</file>

<file path=ppt/tags/tag26.xml><?xml version="1.0" encoding="utf-8"?>
<p:tagLst xmlns:p="http://schemas.openxmlformats.org/presentationml/2006/main">
  <p:tag name="KSO_WM_DIAGRAM_VIRTUALLY_FRAME" val="{&quot;height&quot;:430.6,&quot;left&quot;:54.9,&quot;top&quot;:88.25,&quot;width&quot;:968.45}"/>
</p:tagLst>
</file>

<file path=ppt/tags/tag27.xml><?xml version="1.0" encoding="utf-8"?>
<p:tagLst xmlns:p="http://schemas.openxmlformats.org/presentationml/2006/main">
  <p:tag name="KSO_WM_DIAGRAM_VIRTUALLY_FRAME" val="{&quot;height&quot;:430.6,&quot;left&quot;:54.9,&quot;top&quot;:88.25,&quot;width&quot;:968.45}"/>
</p:tagLst>
</file>

<file path=ppt/tags/tag28.xml><?xml version="1.0" encoding="utf-8"?>
<p:tagLst xmlns:p="http://schemas.openxmlformats.org/presentationml/2006/main">
  <p:tag name="KSO_WM_DIAGRAM_VIRTUALLY_FRAME" val="{&quot;height&quot;:430.6,&quot;left&quot;:54.9,&quot;top&quot;:88.25,&quot;width&quot;:968.45}"/>
</p:tagLst>
</file>

<file path=ppt/tags/tag29.xml><?xml version="1.0" encoding="utf-8"?>
<p:tagLst xmlns:p="http://schemas.openxmlformats.org/presentationml/2006/main">
  <p:tag name="KSO_WM_DIAGRAM_VIRTUALLY_FRAME" val="{&quot;height&quot;:430.6,&quot;left&quot;:54.9,&quot;top&quot;:88.25,&quot;width&quot;:968.45}"/>
</p:tagLst>
</file>

<file path=ppt/tags/tag3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30.xml><?xml version="1.0" encoding="utf-8"?>
<p:tagLst xmlns:p="http://schemas.openxmlformats.org/presentationml/2006/main">
  <p:tag name="KSO_WM_DIAGRAM_VIRTUALLY_FRAME" val="{&quot;height&quot;:430.6,&quot;left&quot;:54.9,&quot;top&quot;:88.25,&quot;width&quot;:968.45}"/>
</p:tagLst>
</file>

<file path=ppt/tags/tag31.xml><?xml version="1.0" encoding="utf-8"?>
<p:tagLst xmlns:p="http://schemas.openxmlformats.org/presentationml/2006/main">
  <p:tag name="KSO_WM_DIAGRAM_VIRTUALLY_FRAME" val="{&quot;height&quot;:430.6,&quot;left&quot;:54.9,&quot;top&quot;:88.25,&quot;width&quot;:968.45}"/>
</p:tagLst>
</file>

<file path=ppt/tags/tag32.xml><?xml version="1.0" encoding="utf-8"?>
<p:tagLst xmlns:p="http://schemas.openxmlformats.org/presentationml/2006/main">
  <p:tag name="KSO_WM_DIAGRAM_VIRTUALLY_FRAME" val="{&quot;height&quot;:430.6,&quot;left&quot;:54.9,&quot;top&quot;:88.25,&quot;width&quot;:968.45}"/>
</p:tagLst>
</file>

<file path=ppt/tags/tag33.xml><?xml version="1.0" encoding="utf-8"?>
<p:tagLst xmlns:p="http://schemas.openxmlformats.org/presentationml/2006/main">
  <p:tag name="KSO_WM_DIAGRAM_VIRTUALLY_FRAME" val="{&quot;height&quot;:430.6,&quot;left&quot;:54.9,&quot;top&quot;:88.25,&quot;width&quot;:968.45}"/>
</p:tagLst>
</file>

<file path=ppt/tags/tag34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35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36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37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38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39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4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40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41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42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43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46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47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48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49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5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53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54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55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56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6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60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61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62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63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67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68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69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7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70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71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72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73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74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75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76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77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78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79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8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ags/tag80.xml><?xml version="1.0" encoding="utf-8"?>
<p:tagLst xmlns:p="http://schemas.openxmlformats.org/presentationml/2006/main">
  <p:tag name="KSO_WM_DIAGRAM_VIRTUALLY_FRAME" val="{&quot;height&quot;:557.65,&quot;left&quot;:34.9,&quot;top&quot;:8.55,&quot;width&quot;:1061.65}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COMMONDATA" val="eyJoZGlkIjoiOTcwODA1M2Q4NGZkYTA1MjNiZTMxYzg2ZDEzNjdhMzYifQ=="/>
  <p:tag name="KSO_WPP_MARK_KEY" val="c214e204-5f14-4016-9386-1e54092e18d0"/>
</p:tagLst>
</file>

<file path=ppt/tags/tag9.xml><?xml version="1.0" encoding="utf-8"?>
<p:tagLst xmlns:p="http://schemas.openxmlformats.org/presentationml/2006/main">
  <p:tag name="KSO_WM_DIAGRAM_VIRTUALLY_FRAME" val="{&quot;height&quot;:439.45,&quot;left&quot;:23.5,&quot;top&quot;:93.15,&quot;width&quot;:357.75}"/>
</p:tagLst>
</file>

<file path=ppt/theme/theme1.xml><?xml version="1.0" encoding="utf-8"?>
<a:theme xmlns:a="http://schemas.openxmlformats.org/drawingml/2006/main" name="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C1B2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OPPOSans H"/>
        <a:ea typeface="思源黑体 CN Bold"/>
        <a:cs typeface=""/>
      </a:majorFont>
      <a:minorFont>
        <a:latin typeface="OPPOSans M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C1B2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OPPOSans H"/>
        <a:ea typeface="思源黑体 CN Bold"/>
        <a:cs typeface=""/>
      </a:majorFont>
      <a:minorFont>
        <a:latin typeface="OPPOSans M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C1B2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OPPOSans H"/>
        <a:ea typeface="思源黑体 CN Bold"/>
        <a:cs typeface=""/>
      </a:majorFont>
      <a:minorFont>
        <a:latin typeface="OPPOSans M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C1B2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OPPOSans H"/>
        <a:ea typeface="思源黑体 CN Bold"/>
        <a:cs typeface=""/>
      </a:majorFont>
      <a:minorFont>
        <a:latin typeface="OPPOSans M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C1B2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OPPOSans H"/>
        <a:ea typeface="思源黑体 CN Bold"/>
        <a:cs typeface=""/>
      </a:majorFont>
      <a:minorFont>
        <a:latin typeface="OPPOSans M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3899</Words>
  <Application>WPS 表格</Application>
  <PresentationFormat>宽屏</PresentationFormat>
  <Paragraphs>584</Paragraphs>
  <Slides>41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41</vt:i4>
      </vt:variant>
    </vt:vector>
  </HeadingPairs>
  <TitlesOfParts>
    <vt:vector size="73" baseType="lpstr">
      <vt:lpstr>Arial</vt:lpstr>
      <vt:lpstr>宋体</vt:lpstr>
      <vt:lpstr>Wingdings</vt:lpstr>
      <vt:lpstr>思源黑体 CN Bold</vt:lpstr>
      <vt:lpstr>汉仪中黑KW</vt:lpstr>
      <vt:lpstr>阿里巴巴普惠体</vt:lpstr>
      <vt:lpstr>苹方-简</vt:lpstr>
      <vt:lpstr>微软雅黑</vt:lpstr>
      <vt:lpstr>思源黑体 CN Bold</vt:lpstr>
      <vt:lpstr>思源黑体 CN Bold (标题)</vt:lpstr>
      <vt:lpstr>微软雅黑 Light</vt:lpstr>
      <vt:lpstr>微软雅黑</vt:lpstr>
      <vt:lpstr>Segoe UI Light</vt:lpstr>
      <vt:lpstr>OPPOSans M</vt:lpstr>
      <vt:lpstr>微软雅黑</vt:lpstr>
      <vt:lpstr>宋体</vt:lpstr>
      <vt:lpstr>汉仪书宋二KW</vt:lpstr>
      <vt:lpstr>Arial Unicode MS</vt:lpstr>
      <vt:lpstr>Wingdings</vt:lpstr>
      <vt:lpstr>思源黑体 CN Regular</vt:lpstr>
      <vt:lpstr>OPPOSans H</vt:lpstr>
      <vt:lpstr>微软雅黑</vt:lpstr>
      <vt:lpstr>微软雅黑 Light</vt:lpstr>
      <vt:lpstr>思源黑体 CN Bold</vt:lpstr>
      <vt:lpstr>思源黑体 CN Bold (标题)</vt:lpstr>
      <vt:lpstr>阿里巴巴普惠体</vt:lpstr>
      <vt:lpstr>Apple Color Emoji</vt:lpstr>
      <vt:lpstr>Office 主题</vt:lpstr>
      <vt:lpstr>1_Office 主题</vt:lpstr>
      <vt:lpstr>2_Office 主题</vt:lpstr>
      <vt:lpstr>5_Office 主题</vt:lpstr>
      <vt:lpstr>6_Office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传承红色基因，争做时代新人</dc:title>
  <dc:creator>Kahi</dc:creator>
  <cp:lastModifiedBy>刘璐</cp:lastModifiedBy>
  <cp:revision>141</cp:revision>
  <dcterms:created xsi:type="dcterms:W3CDTF">2026-03-16T07:17:33Z</dcterms:created>
  <dcterms:modified xsi:type="dcterms:W3CDTF">2026-03-16T07:17:33Z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4E3DCE25012C5328D6ABB769EE117FCD_43</vt:lpwstr>
  </property>
  <property fmtid="{D5CDD505-2E9C-101B-9397-08002B2CF9AE}" pid="3" name="KSOProductBuildVer">
    <vt:lpwstr>2052-12.1.24031.24031</vt:lpwstr>
  </property>
</Properties>
</file>